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notesSlides/notesSlide7.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6.xml" ContentType="application/vnd.openxmlformats-officedocument.themeOverride+xml"/>
  <Override PartName="/ppt/notesSlides/notesSlide8.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7.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8.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9"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8" r:id="rId20"/>
    <p:sldId id="275" r:id="rId21"/>
    <p:sldId id="279" r:id="rId22"/>
    <p:sldId id="276" r:id="rId23"/>
    <p:sldId id="277" r:id="rId24"/>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7DB2"/>
    <a:srgbClr val="1EA9A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3578" autoAdjust="0"/>
  </p:normalViewPr>
  <p:slideViewPr>
    <p:cSldViewPr snapToGrid="0">
      <p:cViewPr varScale="1">
        <p:scale>
          <a:sx n="51" d="100"/>
          <a:sy n="51" d="100"/>
        </p:scale>
        <p:origin x="92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cap="all" spc="120" normalizeH="0" baseline="0">
                <a:solidFill>
                  <a:schemeClr val="tx1">
                    <a:lumMod val="65000"/>
                    <a:lumOff val="35000"/>
                  </a:schemeClr>
                </a:solidFill>
                <a:latin typeface="+mn-lt"/>
                <a:ea typeface="+mn-ea"/>
                <a:cs typeface="+mn-cs"/>
              </a:defRPr>
            </a:pPr>
            <a:r>
              <a:rPr lang="en-US" sz="1200"/>
              <a:t>Transaction - is contactless</a:t>
            </a:r>
          </a:p>
        </c:rich>
      </c:tx>
      <c:overlay val="0"/>
      <c:spPr>
        <a:noFill/>
        <a:ln>
          <a:noFill/>
        </a:ln>
        <a:effectLst/>
      </c:spPr>
      <c:txPr>
        <a:bodyPr rot="0" spcFirstLastPara="1" vertOverflow="ellipsis" vert="horz" wrap="square" anchor="ctr" anchorCtr="1"/>
        <a:lstStyle/>
        <a:p>
          <a:pPr>
            <a:defRPr sz="1200" b="1" i="0" u="none" strike="noStrike" kern="1200" cap="all" spc="120" normalizeH="0" baseline="0">
              <a:solidFill>
                <a:schemeClr val="tx1">
                  <a:lumMod val="65000"/>
                  <a:lumOff val="35000"/>
                </a:schemeClr>
              </a:solidFill>
              <a:latin typeface="+mn-lt"/>
              <a:ea typeface="+mn-ea"/>
              <a:cs typeface="+mn-cs"/>
            </a:defRPr>
          </a:pPr>
          <a:endParaRPr lang="el-GR"/>
        </a:p>
      </c:txPr>
    </c:title>
    <c:autoTitleDeleted val="0"/>
    <c:plotArea>
      <c:layout/>
      <c:barChart>
        <c:barDir val="col"/>
        <c:grouping val="clustered"/>
        <c:varyColors val="0"/>
        <c:ser>
          <c:idx val="0"/>
          <c:order val="0"/>
          <c:tx>
            <c:strRef>
              <c:f>Booleans!$C$1</c:f>
              <c:strCache>
                <c:ptCount val="1"/>
                <c:pt idx="0">
                  <c:v>count (%)</c:v>
                </c:pt>
              </c:strCache>
            </c:strRef>
          </c:tx>
          <c:spPr>
            <a:solidFill>
              <a:schemeClr val="accent3">
                <a:lumMod val="75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400" b="1" i="0" u="none" strike="noStrike" kern="1200" baseline="0">
                    <a:solidFill>
                      <a:schemeClr val="tx1">
                        <a:lumMod val="50000"/>
                        <a:lumOff val="50000"/>
                      </a:schemeClr>
                    </a:solidFill>
                    <a:latin typeface="+mn-lt"/>
                    <a:ea typeface="+mn-ea"/>
                    <a:cs typeface="+mn-cs"/>
                  </a:defRPr>
                </a:pPr>
                <a:endParaRPr lang="el-G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Lit>
              <c:ptCount val="2"/>
              <c:pt idx="0">
                <c:v>True</c:v>
              </c:pt>
              <c:pt idx="1">
                <c:v>False</c:v>
              </c:pt>
            </c:strLit>
          </c:cat>
          <c:val>
            <c:numRef>
              <c:f>Booleans!$C$2:$C$3</c:f>
              <c:numCache>
                <c:formatCode>0.0%</c:formatCode>
                <c:ptCount val="2"/>
                <c:pt idx="0">
                  <c:v>0.70720749954284201</c:v>
                </c:pt>
                <c:pt idx="1">
                  <c:v>0.28320365582993007</c:v>
                </c:pt>
              </c:numCache>
            </c:numRef>
          </c:val>
          <c:extLst>
            <c:ext xmlns:c16="http://schemas.microsoft.com/office/drawing/2014/chart" uri="{C3380CC4-5D6E-409C-BE32-E72D297353CC}">
              <c16:uniqueId val="{00000000-3EA9-4AEC-B964-A19272373AD7}"/>
            </c:ext>
          </c:extLst>
        </c:ser>
        <c:dLbls>
          <c:dLblPos val="outEnd"/>
          <c:showLegendKey val="0"/>
          <c:showVal val="1"/>
          <c:showCatName val="0"/>
          <c:showSerName val="0"/>
          <c:showPercent val="0"/>
          <c:showBubbleSize val="0"/>
        </c:dLbls>
        <c:gapWidth val="444"/>
        <c:overlap val="-90"/>
        <c:axId val="316792488"/>
        <c:axId val="316795656"/>
      </c:barChart>
      <c:catAx>
        <c:axId val="31679248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cap="all" spc="120" normalizeH="0" baseline="0">
                <a:solidFill>
                  <a:schemeClr val="tx1">
                    <a:lumMod val="65000"/>
                    <a:lumOff val="35000"/>
                  </a:schemeClr>
                </a:solidFill>
                <a:latin typeface="+mn-lt"/>
                <a:ea typeface="+mn-ea"/>
                <a:cs typeface="+mn-cs"/>
              </a:defRPr>
            </a:pPr>
            <a:endParaRPr lang="el-GR"/>
          </a:p>
        </c:txPr>
        <c:crossAx val="316795656"/>
        <c:crosses val="autoZero"/>
        <c:auto val="1"/>
        <c:lblAlgn val="ctr"/>
        <c:lblOffset val="100"/>
        <c:noMultiLvlLbl val="0"/>
      </c:catAx>
      <c:valAx>
        <c:axId val="316795656"/>
        <c:scaling>
          <c:orientation val="minMax"/>
          <c:max val="1"/>
        </c:scaling>
        <c:delete val="1"/>
        <c:axPos val="l"/>
        <c:numFmt formatCode="0.0%" sourceLinked="1"/>
        <c:majorTickMark val="none"/>
        <c:minorTickMark val="none"/>
        <c:tickLblPos val="nextTo"/>
        <c:crossAx val="3167924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l-GR"/>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cap="all" spc="120" normalizeH="0" baseline="0">
                <a:solidFill>
                  <a:schemeClr val="tx1">
                    <a:lumMod val="65000"/>
                    <a:lumOff val="35000"/>
                  </a:schemeClr>
                </a:solidFill>
                <a:latin typeface="+mn-lt"/>
                <a:ea typeface="+mn-ea"/>
                <a:cs typeface="+mn-cs"/>
              </a:defRPr>
            </a:pPr>
            <a:r>
              <a:rPr lang="en-US" sz="1200"/>
              <a:t>Transaction - is PINBASED</a:t>
            </a:r>
          </a:p>
        </c:rich>
      </c:tx>
      <c:overlay val="0"/>
      <c:spPr>
        <a:noFill/>
        <a:ln>
          <a:noFill/>
        </a:ln>
        <a:effectLst/>
      </c:spPr>
      <c:txPr>
        <a:bodyPr rot="0" spcFirstLastPara="1" vertOverflow="ellipsis" vert="horz" wrap="square" anchor="ctr" anchorCtr="1"/>
        <a:lstStyle/>
        <a:p>
          <a:pPr>
            <a:defRPr sz="1200" b="1" i="0" u="none" strike="noStrike" kern="1200" cap="all" spc="120" normalizeH="0" baseline="0">
              <a:solidFill>
                <a:schemeClr val="tx1">
                  <a:lumMod val="65000"/>
                  <a:lumOff val="35000"/>
                </a:schemeClr>
              </a:solidFill>
              <a:latin typeface="+mn-lt"/>
              <a:ea typeface="+mn-ea"/>
              <a:cs typeface="+mn-cs"/>
            </a:defRPr>
          </a:pPr>
          <a:endParaRPr lang="el-GR"/>
        </a:p>
      </c:txPr>
    </c:title>
    <c:autoTitleDeleted val="0"/>
    <c:plotArea>
      <c:layout/>
      <c:barChart>
        <c:barDir val="col"/>
        <c:grouping val="clustered"/>
        <c:varyColors val="0"/>
        <c:ser>
          <c:idx val="0"/>
          <c:order val="0"/>
          <c:tx>
            <c:strRef>
              <c:f>Booleans!$C$1</c:f>
              <c:strCache>
                <c:ptCount val="1"/>
                <c:pt idx="0">
                  <c:v>count (%)</c:v>
                </c:pt>
              </c:strCache>
            </c:strRef>
          </c:tx>
          <c:spPr>
            <a:solidFill>
              <a:schemeClr val="accent3">
                <a:lumMod val="75000"/>
              </a:schemeClr>
            </a:solidFill>
            <a:ln>
              <a:noFill/>
            </a:ln>
            <a:effectLst/>
          </c:spPr>
          <c:invertIfNegative val="0"/>
          <c:dLbls>
            <c:dLbl>
              <c:idx val="1"/>
              <c:layout>
                <c:manualLayout>
                  <c:x val="0"/>
                  <c:y val="2.6205439919179948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74C-4662-BE79-5171041D3047}"/>
                </c:ext>
              </c:extLst>
            </c:dLbl>
            <c:spPr>
              <a:noFill/>
              <a:ln>
                <a:noFill/>
              </a:ln>
              <a:effectLst/>
            </c:spPr>
            <c:txPr>
              <a:bodyPr rot="-5400000" spcFirstLastPara="1" vertOverflow="clip" horzOverflow="clip" vert="horz" wrap="square" lIns="38100" tIns="19050" rIns="38100" bIns="19050" anchor="ctr" anchorCtr="1">
                <a:spAutoFit/>
              </a:bodyPr>
              <a:lstStyle/>
              <a:p>
                <a:pPr>
                  <a:defRPr sz="1400" b="1" i="0" u="none" strike="noStrike" kern="1200" baseline="0">
                    <a:solidFill>
                      <a:schemeClr val="tx1">
                        <a:lumMod val="50000"/>
                        <a:lumOff val="50000"/>
                      </a:schemeClr>
                    </a:solidFill>
                    <a:latin typeface="+mn-lt"/>
                    <a:ea typeface="+mn-ea"/>
                    <a:cs typeface="+mn-cs"/>
                  </a:defRPr>
                </a:pPr>
                <a:endParaRPr lang="el-G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Lit>
              <c:ptCount val="2"/>
              <c:pt idx="0">
                <c:v>True</c:v>
              </c:pt>
              <c:pt idx="1">
                <c:v>False</c:v>
              </c:pt>
            </c:strLit>
          </c:cat>
          <c:val>
            <c:numRef>
              <c:f>Booleans!$C$9:$C$10</c:f>
              <c:numCache>
                <c:formatCode>0.0%</c:formatCode>
                <c:ptCount val="2"/>
                <c:pt idx="0">
                  <c:v>0.17005525337310906</c:v>
                </c:pt>
                <c:pt idx="1">
                  <c:v>0.82035590199966291</c:v>
                </c:pt>
              </c:numCache>
            </c:numRef>
          </c:val>
          <c:extLst>
            <c:ext xmlns:c16="http://schemas.microsoft.com/office/drawing/2014/chart" uri="{C3380CC4-5D6E-409C-BE32-E72D297353CC}">
              <c16:uniqueId val="{00000000-174C-4662-BE79-5171041D3047}"/>
            </c:ext>
          </c:extLst>
        </c:ser>
        <c:dLbls>
          <c:dLblPos val="outEnd"/>
          <c:showLegendKey val="0"/>
          <c:showVal val="1"/>
          <c:showCatName val="0"/>
          <c:showSerName val="0"/>
          <c:showPercent val="0"/>
          <c:showBubbleSize val="0"/>
        </c:dLbls>
        <c:gapWidth val="444"/>
        <c:overlap val="-90"/>
        <c:axId val="316792488"/>
        <c:axId val="316795656"/>
      </c:barChart>
      <c:catAx>
        <c:axId val="31679248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cap="all" spc="120" normalizeH="0" baseline="0">
                <a:solidFill>
                  <a:schemeClr val="tx1">
                    <a:lumMod val="65000"/>
                    <a:lumOff val="35000"/>
                  </a:schemeClr>
                </a:solidFill>
                <a:latin typeface="+mn-lt"/>
                <a:ea typeface="+mn-ea"/>
                <a:cs typeface="+mn-cs"/>
              </a:defRPr>
            </a:pPr>
            <a:endParaRPr lang="el-GR"/>
          </a:p>
        </c:txPr>
        <c:crossAx val="316795656"/>
        <c:crosses val="autoZero"/>
        <c:auto val="1"/>
        <c:lblAlgn val="ctr"/>
        <c:lblOffset val="100"/>
        <c:noMultiLvlLbl val="0"/>
      </c:catAx>
      <c:valAx>
        <c:axId val="316795656"/>
        <c:scaling>
          <c:orientation val="minMax"/>
          <c:max val="1"/>
        </c:scaling>
        <c:delete val="1"/>
        <c:axPos val="l"/>
        <c:numFmt formatCode="0.0%" sourceLinked="1"/>
        <c:majorTickMark val="none"/>
        <c:minorTickMark val="none"/>
        <c:tickLblPos val="nextTo"/>
        <c:crossAx val="3167924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l-GR"/>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cap="all" spc="120" normalizeH="0" baseline="0">
                <a:solidFill>
                  <a:schemeClr val="tx1">
                    <a:lumMod val="65000"/>
                    <a:lumOff val="35000"/>
                  </a:schemeClr>
                </a:solidFill>
                <a:latin typeface="+mn-lt"/>
                <a:ea typeface="+mn-ea"/>
                <a:cs typeface="+mn-cs"/>
              </a:defRPr>
            </a:pPr>
            <a:r>
              <a:rPr lang="en-US" sz="1200"/>
              <a:t>Transaction - is ECOM</a:t>
            </a:r>
          </a:p>
        </c:rich>
      </c:tx>
      <c:overlay val="0"/>
      <c:spPr>
        <a:noFill/>
        <a:ln>
          <a:noFill/>
        </a:ln>
        <a:effectLst/>
      </c:spPr>
      <c:txPr>
        <a:bodyPr rot="0" spcFirstLastPara="1" vertOverflow="ellipsis" vert="horz" wrap="square" anchor="ctr" anchorCtr="1"/>
        <a:lstStyle/>
        <a:p>
          <a:pPr>
            <a:defRPr sz="1200" b="1" i="0" u="none" strike="noStrike" kern="1200" cap="all" spc="120" normalizeH="0" baseline="0">
              <a:solidFill>
                <a:schemeClr val="tx1">
                  <a:lumMod val="65000"/>
                  <a:lumOff val="35000"/>
                </a:schemeClr>
              </a:solidFill>
              <a:latin typeface="+mn-lt"/>
              <a:ea typeface="+mn-ea"/>
              <a:cs typeface="+mn-cs"/>
            </a:defRPr>
          </a:pPr>
          <a:endParaRPr lang="el-GR"/>
        </a:p>
      </c:txPr>
    </c:title>
    <c:autoTitleDeleted val="0"/>
    <c:plotArea>
      <c:layout/>
      <c:barChart>
        <c:barDir val="col"/>
        <c:grouping val="clustered"/>
        <c:varyColors val="0"/>
        <c:ser>
          <c:idx val="0"/>
          <c:order val="0"/>
          <c:tx>
            <c:strRef>
              <c:f>Booleans!$C$20</c:f>
              <c:strCache>
                <c:ptCount val="1"/>
                <c:pt idx="0">
                  <c:v>count (%)</c:v>
                </c:pt>
              </c:strCache>
            </c:strRef>
          </c:tx>
          <c:spPr>
            <a:solidFill>
              <a:schemeClr val="accent3">
                <a:lumMod val="75000"/>
              </a:schemeClr>
            </a:solidFill>
            <a:ln>
              <a:noFill/>
            </a:ln>
            <a:effectLst/>
          </c:spPr>
          <c:invertIfNegative val="0"/>
          <c:dLbls>
            <c:dLbl>
              <c:idx val="1"/>
              <c:layout>
                <c:manualLayout>
                  <c:x val="-1.2306173215337332E-16"/>
                  <c:y val="2.4432450526692424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2915-4484-8AEA-5BCA7D5BF79B}"/>
                </c:ext>
              </c:extLst>
            </c:dLbl>
            <c:spPr>
              <a:noFill/>
              <a:ln>
                <a:noFill/>
              </a:ln>
              <a:effectLst/>
            </c:spPr>
            <c:txPr>
              <a:bodyPr rot="-5400000" spcFirstLastPara="1" vertOverflow="clip" horzOverflow="clip" vert="horz" wrap="square" lIns="38100" tIns="19050" rIns="38100" bIns="19050" anchor="ctr" anchorCtr="1">
                <a:spAutoFit/>
              </a:bodyPr>
              <a:lstStyle/>
              <a:p>
                <a:pPr>
                  <a:defRPr sz="1400" b="1" i="0" u="none" strike="noStrike" kern="1200" baseline="0">
                    <a:solidFill>
                      <a:schemeClr val="tx1">
                        <a:lumMod val="50000"/>
                        <a:lumOff val="50000"/>
                      </a:schemeClr>
                    </a:solidFill>
                    <a:latin typeface="+mn-lt"/>
                    <a:ea typeface="+mn-ea"/>
                    <a:cs typeface="+mn-cs"/>
                  </a:defRPr>
                </a:pPr>
                <a:endParaRPr lang="el-G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Lit>
              <c:ptCount val="2"/>
              <c:pt idx="0">
                <c:v>TRUE</c:v>
              </c:pt>
              <c:pt idx="1">
                <c:v>FALSE</c:v>
              </c:pt>
            </c:strLit>
          </c:cat>
          <c:val>
            <c:numRef>
              <c:f>Booleans!$C$21:$C$22</c:f>
              <c:numCache>
                <c:formatCode>0.0%</c:formatCode>
                <c:ptCount val="2"/>
                <c:pt idx="0">
                  <c:v>0.18079147498897444</c:v>
                </c:pt>
                <c:pt idx="1">
                  <c:v>0.80961968038379761</c:v>
                </c:pt>
              </c:numCache>
            </c:numRef>
          </c:val>
          <c:extLst>
            <c:ext xmlns:c16="http://schemas.microsoft.com/office/drawing/2014/chart" uri="{C3380CC4-5D6E-409C-BE32-E72D297353CC}">
              <c16:uniqueId val="{00000001-2915-4484-8AEA-5BCA7D5BF79B}"/>
            </c:ext>
          </c:extLst>
        </c:ser>
        <c:dLbls>
          <c:dLblPos val="outEnd"/>
          <c:showLegendKey val="0"/>
          <c:showVal val="1"/>
          <c:showCatName val="0"/>
          <c:showSerName val="0"/>
          <c:showPercent val="0"/>
          <c:showBubbleSize val="0"/>
        </c:dLbls>
        <c:gapWidth val="444"/>
        <c:overlap val="-90"/>
        <c:axId val="316792488"/>
        <c:axId val="316795656"/>
      </c:barChart>
      <c:catAx>
        <c:axId val="31679248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cap="all" spc="120" normalizeH="0" baseline="0">
                <a:solidFill>
                  <a:schemeClr val="tx1">
                    <a:lumMod val="65000"/>
                    <a:lumOff val="35000"/>
                  </a:schemeClr>
                </a:solidFill>
                <a:latin typeface="+mn-lt"/>
                <a:ea typeface="+mn-ea"/>
                <a:cs typeface="+mn-cs"/>
              </a:defRPr>
            </a:pPr>
            <a:endParaRPr lang="el-GR"/>
          </a:p>
        </c:txPr>
        <c:crossAx val="316795656"/>
        <c:crosses val="autoZero"/>
        <c:auto val="1"/>
        <c:lblAlgn val="ctr"/>
        <c:lblOffset val="100"/>
        <c:noMultiLvlLbl val="0"/>
      </c:catAx>
      <c:valAx>
        <c:axId val="316795656"/>
        <c:scaling>
          <c:orientation val="minMax"/>
          <c:max val="1"/>
        </c:scaling>
        <c:delete val="1"/>
        <c:axPos val="l"/>
        <c:numFmt formatCode="0.0%" sourceLinked="1"/>
        <c:majorTickMark val="none"/>
        <c:minorTickMark val="none"/>
        <c:tickLblPos val="nextTo"/>
        <c:crossAx val="3167924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l-GR"/>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cap="all" spc="120" normalizeH="0" baseline="0">
                <a:solidFill>
                  <a:schemeClr val="tx1">
                    <a:lumMod val="65000"/>
                    <a:lumOff val="35000"/>
                  </a:schemeClr>
                </a:solidFill>
                <a:latin typeface="+mn-lt"/>
                <a:ea typeface="+mn-ea"/>
                <a:cs typeface="+mn-cs"/>
              </a:defRPr>
            </a:pPr>
            <a:r>
              <a:rPr lang="en-US" sz="1200"/>
              <a:t>Point of Service Region</a:t>
            </a:r>
          </a:p>
        </c:rich>
      </c:tx>
      <c:overlay val="0"/>
      <c:spPr>
        <a:noFill/>
        <a:ln>
          <a:noFill/>
        </a:ln>
        <a:effectLst/>
      </c:spPr>
      <c:txPr>
        <a:bodyPr rot="0" spcFirstLastPara="1" vertOverflow="ellipsis" vert="horz" wrap="square" anchor="ctr" anchorCtr="1"/>
        <a:lstStyle/>
        <a:p>
          <a:pPr>
            <a:defRPr sz="1200" b="1" i="0" u="none" strike="noStrike" kern="1200" cap="all" spc="120" normalizeH="0" baseline="0">
              <a:solidFill>
                <a:schemeClr val="tx1">
                  <a:lumMod val="65000"/>
                  <a:lumOff val="35000"/>
                </a:schemeClr>
              </a:solidFill>
              <a:latin typeface="+mn-lt"/>
              <a:ea typeface="+mn-ea"/>
              <a:cs typeface="+mn-cs"/>
            </a:defRPr>
          </a:pPr>
          <a:endParaRPr lang="el-GR"/>
        </a:p>
      </c:txPr>
    </c:title>
    <c:autoTitleDeleted val="0"/>
    <c:plotArea>
      <c:layout/>
      <c:barChart>
        <c:barDir val="col"/>
        <c:grouping val="clustered"/>
        <c:varyColors val="0"/>
        <c:ser>
          <c:idx val="0"/>
          <c:order val="0"/>
          <c:tx>
            <c:strRef>
              <c:f>'Point of Service Region'!$C$1</c:f>
              <c:strCache>
                <c:ptCount val="1"/>
                <c:pt idx="0">
                  <c:v>count(%)</c:v>
                </c:pt>
              </c:strCache>
            </c:strRef>
          </c:tx>
          <c:spPr>
            <a:solidFill>
              <a:schemeClr val="accent3">
                <a:lumMod val="75000"/>
              </a:schemeClr>
            </a:solidFill>
            <a:ln>
              <a:noFill/>
            </a:ln>
            <a:effectLst/>
          </c:spPr>
          <c:invertIfNegative val="0"/>
          <c:dLbls>
            <c:dLbl>
              <c:idx val="0"/>
              <c:tx>
                <c:rich>
                  <a:bodyPr/>
                  <a:lstStyle/>
                  <a:p>
                    <a:fld id="{2BEE6370-D1AD-49DB-B6B7-95DC86FDA16F}" type="VALUE">
                      <a:rPr lang="en-US">
                        <a:solidFill>
                          <a:schemeClr val="bg1"/>
                        </a:solidFill>
                      </a:rPr>
                      <a:pPr/>
                      <a:t>[ΤΙΜΗ]</a:t>
                    </a:fld>
                    <a:endParaRPr lang="el-GR"/>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1BD8-4E79-8D00-EF270DA8DFF6}"/>
                </c:ext>
              </c:extLst>
            </c:dLbl>
            <c:spPr>
              <a:noFill/>
              <a:ln>
                <a:noFill/>
              </a:ln>
              <a:effectLst/>
            </c:spPr>
            <c:txPr>
              <a:bodyPr rot="-5400000" spcFirstLastPara="1" vertOverflow="clip" horzOverflow="clip" vert="horz" wrap="square" lIns="38100" tIns="19050" rIns="38100" bIns="19050" anchor="ctr" anchorCtr="1">
                <a:spAutoFit/>
              </a:bodyPr>
              <a:lstStyle/>
              <a:p>
                <a:pPr>
                  <a:defRPr sz="1100" b="1" i="0" u="none" strike="noStrike" kern="1200" baseline="0">
                    <a:solidFill>
                      <a:schemeClr val="tx1">
                        <a:lumMod val="50000"/>
                        <a:lumOff val="50000"/>
                      </a:schemeClr>
                    </a:solidFill>
                    <a:latin typeface="+mn-lt"/>
                    <a:ea typeface="+mn-ea"/>
                    <a:cs typeface="+mn-cs"/>
                  </a:defRPr>
                </a:pPr>
                <a:endParaRPr lang="el-G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'Point of Service Region'!$A$2:$A$4</c:f>
              <c:strCache>
                <c:ptCount val="3"/>
                <c:pt idx="0">
                  <c:v>Europe</c:v>
                </c:pt>
                <c:pt idx="1">
                  <c:v>USA</c:v>
                </c:pt>
                <c:pt idx="2">
                  <c:v>Asia Pacific</c:v>
                </c:pt>
              </c:strCache>
            </c:strRef>
          </c:cat>
          <c:val>
            <c:numRef>
              <c:f>'Point of Service Region'!$C$2:$C$4</c:f>
              <c:numCache>
                <c:formatCode>0.0%</c:formatCode>
                <c:ptCount val="3"/>
                <c:pt idx="0">
                  <c:v>0.98402869159582207</c:v>
                </c:pt>
                <c:pt idx="1">
                  <c:v>2.2022467075658754E-3</c:v>
                </c:pt>
                <c:pt idx="2">
                  <c:v>7.7627224387497896E-4</c:v>
                </c:pt>
              </c:numCache>
            </c:numRef>
          </c:val>
          <c:extLst>
            <c:ext xmlns:c16="http://schemas.microsoft.com/office/drawing/2014/chart" uri="{C3380CC4-5D6E-409C-BE32-E72D297353CC}">
              <c16:uniqueId val="{00000001-1BD8-4E79-8D00-EF270DA8DFF6}"/>
            </c:ext>
          </c:extLst>
        </c:ser>
        <c:dLbls>
          <c:dLblPos val="outEnd"/>
          <c:showLegendKey val="0"/>
          <c:showVal val="1"/>
          <c:showCatName val="0"/>
          <c:showSerName val="0"/>
          <c:showPercent val="0"/>
          <c:showBubbleSize val="0"/>
        </c:dLbls>
        <c:gapWidth val="444"/>
        <c:overlap val="-90"/>
        <c:axId val="316792488"/>
        <c:axId val="316795656"/>
      </c:barChart>
      <c:catAx>
        <c:axId val="31679248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cap="all" spc="120" normalizeH="0" baseline="0">
                <a:solidFill>
                  <a:schemeClr val="tx1">
                    <a:lumMod val="65000"/>
                    <a:lumOff val="35000"/>
                  </a:schemeClr>
                </a:solidFill>
                <a:latin typeface="+mn-lt"/>
                <a:ea typeface="+mn-ea"/>
                <a:cs typeface="+mn-cs"/>
              </a:defRPr>
            </a:pPr>
            <a:endParaRPr lang="el-GR"/>
          </a:p>
        </c:txPr>
        <c:crossAx val="316795656"/>
        <c:crosses val="autoZero"/>
        <c:auto val="1"/>
        <c:lblAlgn val="ctr"/>
        <c:lblOffset val="100"/>
        <c:noMultiLvlLbl val="0"/>
      </c:catAx>
      <c:valAx>
        <c:axId val="316795656"/>
        <c:scaling>
          <c:orientation val="minMax"/>
          <c:max val="1"/>
        </c:scaling>
        <c:delete val="1"/>
        <c:axPos val="l"/>
        <c:numFmt formatCode="0.0%" sourceLinked="1"/>
        <c:majorTickMark val="none"/>
        <c:minorTickMark val="none"/>
        <c:tickLblPos val="nextTo"/>
        <c:crossAx val="3167924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l-GR"/>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TOP 10 POINT OF SERVICE COUNTRIES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l-GR"/>
        </a:p>
      </c:txPr>
    </c:title>
    <c:autoTitleDeleted val="0"/>
    <c:plotArea>
      <c:layout/>
      <c:barChart>
        <c:barDir val="bar"/>
        <c:grouping val="clustered"/>
        <c:varyColors val="0"/>
        <c:ser>
          <c:idx val="0"/>
          <c:order val="0"/>
          <c:tx>
            <c:strRef>
              <c:f>'Point of service Country'!$C$1</c:f>
              <c:strCache>
                <c:ptCount val="1"/>
                <c:pt idx="0">
                  <c:v>count(%)</c:v>
                </c:pt>
              </c:strCache>
            </c:strRef>
          </c:tx>
          <c:spPr>
            <a:solidFill>
              <a:srgbClr val="1EA9A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mn-lt"/>
                    <a:ea typeface="+mn-ea"/>
                    <a:cs typeface="+mn-cs"/>
                  </a:defRPr>
                </a:pPr>
                <a:endParaRPr lang="el-G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'Point of service Country'!$A$2:$A$11</c:f>
              <c:strCache>
                <c:ptCount val="10"/>
                <c:pt idx="0">
                  <c:v>GIB</c:v>
                </c:pt>
                <c:pt idx="1">
                  <c:v>USA</c:v>
                </c:pt>
                <c:pt idx="2">
                  <c:v>DEU</c:v>
                </c:pt>
                <c:pt idx="3">
                  <c:v>LUX</c:v>
                </c:pt>
                <c:pt idx="4">
                  <c:v>SWE</c:v>
                </c:pt>
                <c:pt idx="5">
                  <c:v>GBR</c:v>
                </c:pt>
                <c:pt idx="6">
                  <c:v>NLD</c:v>
                </c:pt>
                <c:pt idx="7">
                  <c:v>MLT</c:v>
                </c:pt>
                <c:pt idx="8">
                  <c:v>IRL</c:v>
                </c:pt>
                <c:pt idx="9">
                  <c:v>GRC</c:v>
                </c:pt>
              </c:strCache>
            </c:strRef>
          </c:cat>
          <c:val>
            <c:numRef>
              <c:f>'Point of service Country'!$C$2:$C$11</c:f>
              <c:numCache>
                <c:formatCode>0.0%</c:formatCode>
                <c:ptCount val="10"/>
                <c:pt idx="0">
                  <c:v>2.1007755551332571E-3</c:v>
                </c:pt>
                <c:pt idx="1">
                  <c:v>2.2022467075658754E-3</c:v>
                </c:pt>
                <c:pt idx="2">
                  <c:v>2.4388932114723359E-3</c:v>
                </c:pt>
                <c:pt idx="3">
                  <c:v>2.8008547958565349E-3</c:v>
                </c:pt>
                <c:pt idx="4">
                  <c:v>2.8675460833210826E-3</c:v>
                </c:pt>
                <c:pt idx="5">
                  <c:v>3.0565047311373016E-3</c:v>
                </c:pt>
                <c:pt idx="6">
                  <c:v>9.6367117609726886E-3</c:v>
                </c:pt>
                <c:pt idx="7">
                  <c:v>2.1057594739276507E-2</c:v>
                </c:pt>
                <c:pt idx="8">
                  <c:v>2.3729369623911336E-2</c:v>
                </c:pt>
                <c:pt idx="9">
                  <c:v>0.90756426207524643</c:v>
                </c:pt>
              </c:numCache>
            </c:numRef>
          </c:val>
          <c:extLst>
            <c:ext xmlns:c16="http://schemas.microsoft.com/office/drawing/2014/chart" uri="{C3380CC4-5D6E-409C-BE32-E72D297353CC}">
              <c16:uniqueId val="{00000000-6C91-4623-914C-3D90D4F54BBC}"/>
            </c:ext>
          </c:extLst>
        </c:ser>
        <c:dLbls>
          <c:showLegendKey val="0"/>
          <c:showVal val="0"/>
          <c:showCatName val="0"/>
          <c:showSerName val="0"/>
          <c:showPercent val="0"/>
          <c:showBubbleSize val="0"/>
        </c:dLbls>
        <c:gapWidth val="10"/>
        <c:axId val="689976448"/>
        <c:axId val="689976800"/>
      </c:barChart>
      <c:catAx>
        <c:axId val="68997644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l-GR"/>
          </a:p>
        </c:txPr>
        <c:crossAx val="689976800"/>
        <c:crosses val="autoZero"/>
        <c:auto val="1"/>
        <c:lblAlgn val="ctr"/>
        <c:lblOffset val="100"/>
        <c:noMultiLvlLbl val="0"/>
      </c:catAx>
      <c:valAx>
        <c:axId val="689976800"/>
        <c:scaling>
          <c:orientation val="minMax"/>
        </c:scaling>
        <c:delete val="1"/>
        <c:axPos val="b"/>
        <c:numFmt formatCode="0.0%" sourceLinked="1"/>
        <c:majorTickMark val="none"/>
        <c:minorTickMark val="none"/>
        <c:tickLblPos val="nextTo"/>
        <c:crossAx val="6899764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l-GR"/>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TOP 20 POINT</a:t>
            </a:r>
            <a:r>
              <a:rPr lang="en-US" baseline="0"/>
              <a:t> OF MERCHANT NAME</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l-GR"/>
        </a:p>
      </c:txPr>
    </c:title>
    <c:autoTitleDeleted val="0"/>
    <c:plotArea>
      <c:layout/>
      <c:barChart>
        <c:barDir val="col"/>
        <c:grouping val="clustered"/>
        <c:varyColors val="0"/>
        <c:ser>
          <c:idx val="0"/>
          <c:order val="0"/>
          <c:tx>
            <c:strRef>
              <c:f>'Point of service Merchant Name'!$C$1</c:f>
              <c:strCache>
                <c:ptCount val="1"/>
                <c:pt idx="0">
                  <c:v>count(%)</c:v>
                </c:pt>
              </c:strCache>
            </c:strRef>
          </c:tx>
          <c:spPr>
            <a:solidFill>
              <a:srgbClr val="1EA9A6"/>
            </a:solidFill>
            <a:ln>
              <a:noFill/>
            </a:ln>
            <a:effectLst/>
          </c:spPr>
          <c:invertIfNegative val="0"/>
          <c:cat>
            <c:strRef>
              <c:f>'Point of service Merchant Name'!$A$2:$A$21</c:f>
              <c:strCache>
                <c:ptCount val="20"/>
                <c:pt idx="0">
                  <c:v>efood******</c:v>
                </c:pt>
                <c:pt idx="1">
                  <c:v>STOIXI******GR</c:v>
                </c:pt>
                <c:pt idx="2">
                  <c:v>SKLAVE******S</c:v>
                </c:pt>
                <c:pt idx="3">
                  <c:v>LIDL******</c:v>
                </c:pt>
                <c:pt idx="4">
                  <c:v>SHELL******</c:v>
                </c:pt>
                <c:pt idx="5">
                  <c:v>OPAP******</c:v>
                </c:pt>
                <c:pt idx="6">
                  <c:v>ATTIKI******S SA</c:v>
                </c:pt>
                <c:pt idx="7">
                  <c:v>GALAXI******</c:v>
                </c:pt>
                <c:pt idx="8">
                  <c:v>APPLE.******BILL</c:v>
                </c:pt>
                <c:pt idx="9">
                  <c:v>S/M KR******OS</c:v>
                </c:pt>
                <c:pt idx="10">
                  <c:v>MASSOU******</c:v>
                </c:pt>
                <c:pt idx="11">
                  <c:v>Novibe******Gamart</c:v>
                </c:pt>
                <c:pt idx="12">
                  <c:v>EKO******</c:v>
                </c:pt>
                <c:pt idx="13">
                  <c:v>Wolt******</c:v>
                </c:pt>
                <c:pt idx="14">
                  <c:v>MASOUT******</c:v>
                </c:pt>
                <c:pt idx="15">
                  <c:v>BOX FO******PP</c:v>
                </c:pt>
                <c:pt idx="16">
                  <c:v>Cosmot******T Telco MPAY</c:v>
                </c:pt>
                <c:pt idx="17">
                  <c:v>bet365******</c:v>
                </c:pt>
                <c:pt idx="18">
                  <c:v>Stoixi******</c:v>
                </c:pt>
                <c:pt idx="19">
                  <c:v>AB VAS******OULOS S.A.</c:v>
                </c:pt>
              </c:strCache>
            </c:strRef>
          </c:cat>
          <c:val>
            <c:numRef>
              <c:f>'Point of service Merchant Name'!$C$2:$C$21</c:f>
              <c:numCache>
                <c:formatCode>0.0%</c:formatCode>
                <c:ptCount val="20"/>
                <c:pt idx="0">
                  <c:v>2.222612649114189E-2</c:v>
                </c:pt>
                <c:pt idx="1">
                  <c:v>1.9623373503479778E-2</c:v>
                </c:pt>
                <c:pt idx="2">
                  <c:v>1.747724070176445E-2</c:v>
                </c:pt>
                <c:pt idx="3">
                  <c:v>1.7347264402270371E-2</c:v>
                </c:pt>
                <c:pt idx="4">
                  <c:v>1.1052467398358534E-2</c:v>
                </c:pt>
                <c:pt idx="5">
                  <c:v>1.0812056063708107E-2</c:v>
                </c:pt>
                <c:pt idx="6">
                  <c:v>7.2542910106598493E-3</c:v>
                </c:pt>
                <c:pt idx="7">
                  <c:v>6.4367849062557147E-3</c:v>
                </c:pt>
                <c:pt idx="8">
                  <c:v>6.3353137538230964E-3</c:v>
                </c:pt>
                <c:pt idx="9">
                  <c:v>6.2241616080488497E-3</c:v>
                </c:pt>
                <c:pt idx="10">
                  <c:v>6.192788018515796E-3</c:v>
                </c:pt>
                <c:pt idx="11">
                  <c:v>5.9686909504225571E-3</c:v>
                </c:pt>
                <c:pt idx="12">
                  <c:v>5.4767530665442796E-3</c:v>
                </c:pt>
                <c:pt idx="13">
                  <c:v>5.3842457968353912E-3</c:v>
                </c:pt>
                <c:pt idx="14">
                  <c:v>5.219310354718767E-3</c:v>
                </c:pt>
                <c:pt idx="15">
                  <c:v>4.7406390172716091E-3</c:v>
                </c:pt>
                <c:pt idx="16">
                  <c:v>4.724145473059947E-3</c:v>
                </c:pt>
                <c:pt idx="17">
                  <c:v>4.4720810908686721E-3</c:v>
                </c:pt>
                <c:pt idx="18">
                  <c:v>4.4023420832780564E-3</c:v>
                </c:pt>
                <c:pt idx="19">
                  <c:v>3.8187933179632625E-3</c:v>
                </c:pt>
              </c:numCache>
            </c:numRef>
          </c:val>
          <c:extLst>
            <c:ext xmlns:c16="http://schemas.microsoft.com/office/drawing/2014/chart" uri="{C3380CC4-5D6E-409C-BE32-E72D297353CC}">
              <c16:uniqueId val="{00000000-DEE3-4347-ACCF-8A4EC220236B}"/>
            </c:ext>
          </c:extLst>
        </c:ser>
        <c:dLbls>
          <c:showLegendKey val="0"/>
          <c:showVal val="0"/>
          <c:showCatName val="0"/>
          <c:showSerName val="0"/>
          <c:showPercent val="0"/>
          <c:showBubbleSize val="0"/>
        </c:dLbls>
        <c:gapWidth val="70"/>
        <c:overlap val="-27"/>
        <c:axId val="692619008"/>
        <c:axId val="692619360"/>
      </c:barChart>
      <c:catAx>
        <c:axId val="692619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l-GR"/>
          </a:p>
        </c:txPr>
        <c:crossAx val="692619360"/>
        <c:crosses val="autoZero"/>
        <c:auto val="1"/>
        <c:lblAlgn val="ctr"/>
        <c:lblOffset val="100"/>
        <c:noMultiLvlLbl val="0"/>
      </c:catAx>
      <c:valAx>
        <c:axId val="692619360"/>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6926190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l-GR"/>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sz="1400" b="1" baseline="0"/>
              <a:t>PROCESSING RESOLUTION</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l-GR"/>
        </a:p>
      </c:txPr>
    </c:title>
    <c:autoTitleDeleted val="0"/>
    <c:plotArea>
      <c:layout/>
      <c:pieChart>
        <c:varyColors val="1"/>
        <c:ser>
          <c:idx val="0"/>
          <c:order val="0"/>
          <c:tx>
            <c:strRef>
              <c:f>'Processing Resolution'!$C$1</c:f>
              <c:strCache>
                <c:ptCount val="1"/>
                <c:pt idx="0">
                  <c:v>count(%)</c:v>
                </c:pt>
              </c:strCache>
            </c:strRef>
          </c:tx>
          <c:dPt>
            <c:idx val="0"/>
            <c:bubble3D val="0"/>
            <c:spPr>
              <a:solidFill>
                <a:srgbClr val="1EA9A6"/>
              </a:solidFill>
              <a:ln w="19050">
                <a:solidFill>
                  <a:schemeClr val="lt1"/>
                </a:solidFill>
              </a:ln>
              <a:effectLst/>
            </c:spPr>
            <c:extLst>
              <c:ext xmlns:c16="http://schemas.microsoft.com/office/drawing/2014/chart" uri="{C3380CC4-5D6E-409C-BE32-E72D297353CC}">
                <c16:uniqueId val="{00000001-32B8-422F-B6A0-296005356C5C}"/>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32B8-422F-B6A0-296005356C5C}"/>
              </c:ext>
            </c:extLst>
          </c:dPt>
          <c:dLbls>
            <c:dLbl>
              <c:idx val="0"/>
              <c:layout>
                <c:manualLayout>
                  <c:x val="-0.11529797130920866"/>
                  <c:y val="-6.2325581022734604E-2"/>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2B8-422F-B6A0-296005356C5C}"/>
                </c:ext>
              </c:extLst>
            </c:dLbl>
            <c:dLbl>
              <c:idx val="1"/>
              <c:layout>
                <c:manualLayout>
                  <c:x val="-8.6817385891405398E-3"/>
                  <c:y val="-4.3140344714190869E-4"/>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2B8-422F-B6A0-296005356C5C}"/>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l-GR"/>
              </a:p>
            </c:txPr>
            <c:showLegendKey val="0"/>
            <c:showVal val="0"/>
            <c:showCatName val="0"/>
            <c:showSerName val="0"/>
            <c:showPercent val="0"/>
            <c:showBubbleSize val="0"/>
            <c:extLst>
              <c:ext xmlns:c15="http://schemas.microsoft.com/office/drawing/2012/chart" uri="{CE6537A1-D6FC-4f65-9D91-7224C49458BB}"/>
            </c:extLst>
          </c:dLbls>
          <c:cat>
            <c:strRef>
              <c:f>'Processing Resolution'!$A$2:$A$3</c:f>
              <c:strCache>
                <c:ptCount val="2"/>
                <c:pt idx="0">
                  <c:v>Accepted</c:v>
                </c:pt>
                <c:pt idx="1">
                  <c:v>Rejected</c:v>
                </c:pt>
              </c:strCache>
            </c:strRef>
          </c:cat>
          <c:val>
            <c:numRef>
              <c:f>'Processing Resolution'!$C$2:$C$3</c:f>
              <c:numCache>
                <c:formatCode>0.0%</c:formatCode>
                <c:ptCount val="2"/>
                <c:pt idx="0">
                  <c:v>0.94882232508775644</c:v>
                </c:pt>
                <c:pt idx="1">
                  <c:v>5.1177674912243586E-2</c:v>
                </c:pt>
              </c:numCache>
            </c:numRef>
          </c:val>
          <c:extLst>
            <c:ext xmlns:c16="http://schemas.microsoft.com/office/drawing/2014/chart" uri="{C3380CC4-5D6E-409C-BE32-E72D297353CC}">
              <c16:uniqueId val="{00000004-32B8-422F-B6A0-296005356C5C}"/>
            </c:ext>
          </c:extLst>
        </c:ser>
        <c:dLbls>
          <c:showLegendKey val="0"/>
          <c:showVal val="0"/>
          <c:showCatName val="0"/>
          <c:showSerName val="0"/>
          <c:showPercent val="0"/>
          <c:showBubbleSize val="0"/>
          <c:showLeaderLines val="1"/>
        </c:dLbls>
        <c:firstSliceAng val="18"/>
      </c:pie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600" b="0" i="0" u="none" strike="noStrike" kern="1200" baseline="0">
              <a:solidFill>
                <a:schemeClr val="tx1">
                  <a:lumMod val="65000"/>
                  <a:lumOff val="35000"/>
                </a:schemeClr>
              </a:solidFill>
              <a:latin typeface="+mn-lt"/>
              <a:ea typeface="+mn-ea"/>
              <a:cs typeface="+mn-cs"/>
            </a:defRPr>
          </a:pPr>
          <a:endParaRPr lang="el-GR"/>
        </a:p>
      </c:txPr>
    </c:legend>
    <c:plotVisOnly val="1"/>
    <c:dispBlanksAs val="gap"/>
    <c:showDLblsOverMax val="0"/>
  </c:chart>
  <c:spPr>
    <a:noFill/>
    <a:ln>
      <a:noFill/>
    </a:ln>
    <a:effectLst/>
  </c:spPr>
  <c:txPr>
    <a:bodyPr/>
    <a:lstStyle/>
    <a:p>
      <a:pPr>
        <a:defRPr/>
      </a:pPr>
      <a:endParaRPr lang="el-GR"/>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TOP</a:t>
            </a:r>
            <a:r>
              <a:rPr lang="en-US" b="1" baseline="0"/>
              <a:t> 10 </a:t>
            </a:r>
            <a:r>
              <a:rPr lang="en-US" b="1"/>
              <a:t>PROCESSING RESULT CODE</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l-GR"/>
        </a:p>
      </c:txPr>
    </c:title>
    <c:autoTitleDeleted val="0"/>
    <c:plotArea>
      <c:layout/>
      <c:barChart>
        <c:barDir val="col"/>
        <c:grouping val="clustered"/>
        <c:varyColors val="0"/>
        <c:ser>
          <c:idx val="1"/>
          <c:order val="1"/>
          <c:tx>
            <c:strRef>
              <c:f>'Resulted Code of the transactio'!$C$1</c:f>
              <c:strCache>
                <c:ptCount val="1"/>
                <c:pt idx="0">
                  <c:v>count(%)</c:v>
                </c:pt>
              </c:strCache>
            </c:strRef>
          </c:tx>
          <c:spPr>
            <a:solidFill>
              <a:srgbClr val="1EA9A6"/>
            </a:solidFill>
            <a:ln>
              <a:noFill/>
            </a:ln>
            <a:effectLst/>
          </c:spPr>
          <c:invertIfNegative val="0"/>
          <c:cat>
            <c:numRef>
              <c:f>'Resulted Code of the transactio'!$A$2:$A$36</c:f>
              <c:numCache>
                <c:formatCode>@</c:formatCode>
                <c:ptCount val="35"/>
                <c:pt idx="0">
                  <c:v>0</c:v>
                </c:pt>
                <c:pt idx="1">
                  <c:v>405</c:v>
                </c:pt>
                <c:pt idx="2">
                  <c:v>51</c:v>
                </c:pt>
                <c:pt idx="3">
                  <c:v>57</c:v>
                </c:pt>
                <c:pt idx="4">
                  <c:v>5</c:v>
                </c:pt>
                <c:pt idx="5">
                  <c:v>55</c:v>
                </c:pt>
                <c:pt idx="6">
                  <c:v>54</c:v>
                </c:pt>
                <c:pt idx="7">
                  <c:v>61</c:v>
                </c:pt>
                <c:pt idx="8">
                  <c:v>14</c:v>
                </c:pt>
                <c:pt idx="9">
                  <c:v>52</c:v>
                </c:pt>
                <c:pt idx="10">
                  <c:v>34</c:v>
                </c:pt>
                <c:pt idx="11">
                  <c:v>53</c:v>
                </c:pt>
                <c:pt idx="12">
                  <c:v>41</c:v>
                </c:pt>
                <c:pt idx="13">
                  <c:v>46</c:v>
                </c:pt>
                <c:pt idx="14">
                  <c:v>131</c:v>
                </c:pt>
                <c:pt idx="15">
                  <c:v>1</c:v>
                </c:pt>
                <c:pt idx="16">
                  <c:v>65</c:v>
                </c:pt>
                <c:pt idx="17">
                  <c:v>49</c:v>
                </c:pt>
                <c:pt idx="18">
                  <c:v>47</c:v>
                </c:pt>
                <c:pt idx="19">
                  <c:v>75</c:v>
                </c:pt>
                <c:pt idx="20">
                  <c:v>30</c:v>
                </c:pt>
                <c:pt idx="21">
                  <c:v>43</c:v>
                </c:pt>
                <c:pt idx="22">
                  <c:v>62</c:v>
                </c:pt>
                <c:pt idx="23">
                  <c:v>13</c:v>
                </c:pt>
                <c:pt idx="24">
                  <c:v>95</c:v>
                </c:pt>
                <c:pt idx="25">
                  <c:v>94</c:v>
                </c:pt>
                <c:pt idx="26">
                  <c:v>86</c:v>
                </c:pt>
                <c:pt idx="27">
                  <c:v>82</c:v>
                </c:pt>
                <c:pt idx="28">
                  <c:v>91</c:v>
                </c:pt>
                <c:pt idx="29">
                  <c:v>56</c:v>
                </c:pt>
                <c:pt idx="30">
                  <c:v>58</c:v>
                </c:pt>
                <c:pt idx="31">
                  <c:v>96</c:v>
                </c:pt>
                <c:pt idx="32">
                  <c:v>59</c:v>
                </c:pt>
                <c:pt idx="33">
                  <c:v>10</c:v>
                </c:pt>
                <c:pt idx="34">
                  <c:v>12</c:v>
                </c:pt>
              </c:numCache>
            </c:numRef>
          </c:cat>
          <c:val>
            <c:numRef>
              <c:f>'Resulted Code of the transactio'!$C$2:$C$11</c:f>
              <c:numCache>
                <c:formatCode>0.0%</c:formatCode>
                <c:ptCount val="10"/>
                <c:pt idx="0">
                  <c:v>0.94837664083873263</c:v>
                </c:pt>
                <c:pt idx="1">
                  <c:v>1.9994657525896659E-2</c:v>
                </c:pt>
                <c:pt idx="2">
                  <c:v>1.6983330763686952E-2</c:v>
                </c:pt>
                <c:pt idx="3">
                  <c:v>2.5294284269820042E-3</c:v>
                </c:pt>
                <c:pt idx="4">
                  <c:v>1.9471346052485326E-3</c:v>
                </c:pt>
                <c:pt idx="5">
                  <c:v>1.5839180772830113E-3</c:v>
                </c:pt>
                <c:pt idx="6">
                  <c:v>1.4014134250278777E-3</c:v>
                </c:pt>
                <c:pt idx="7">
                  <c:v>1.2578120237937303E-3</c:v>
                </c:pt>
                <c:pt idx="8">
                  <c:v>1.1873559055852162E-3</c:v>
                </c:pt>
                <c:pt idx="9">
                  <c:v>7.2876366543921231E-4</c:v>
                </c:pt>
              </c:numCache>
            </c:numRef>
          </c:val>
          <c:extLst>
            <c:ext xmlns:c16="http://schemas.microsoft.com/office/drawing/2014/chart" uri="{C3380CC4-5D6E-409C-BE32-E72D297353CC}">
              <c16:uniqueId val="{00000000-6BF6-408E-954E-0C647616B705}"/>
            </c:ext>
          </c:extLst>
        </c:ser>
        <c:dLbls>
          <c:showLegendKey val="0"/>
          <c:showVal val="0"/>
          <c:showCatName val="0"/>
          <c:showSerName val="0"/>
          <c:showPercent val="0"/>
          <c:showBubbleSize val="0"/>
        </c:dLbls>
        <c:gapWidth val="70"/>
        <c:overlap val="-27"/>
        <c:axId val="692619008"/>
        <c:axId val="692619360"/>
        <c:extLst>
          <c:ext xmlns:c15="http://schemas.microsoft.com/office/drawing/2012/chart" uri="{02D57815-91ED-43cb-92C2-25804820EDAC}">
            <c15:filteredBarSeries>
              <c15:ser>
                <c:idx val="0"/>
                <c:order val="0"/>
                <c:tx>
                  <c:strRef>
                    <c:extLst>
                      <c:ext uri="{02D57815-91ED-43cb-92C2-25804820EDAC}">
                        <c15:formulaRef>
                          <c15:sqref>'Resulted Code of the transactio'!$A$1</c15:sqref>
                        </c15:formulaRef>
                      </c:ext>
                    </c:extLst>
                    <c:strCache>
                      <c:ptCount val="1"/>
                      <c:pt idx="0">
                        <c:v>Resulted Code of the transaction</c:v>
                      </c:pt>
                    </c:strCache>
                  </c:strRef>
                </c:tx>
                <c:spPr>
                  <a:solidFill>
                    <a:schemeClr val="accent1"/>
                  </a:solidFill>
                  <a:ln>
                    <a:noFill/>
                  </a:ln>
                  <a:effectLst/>
                </c:spPr>
                <c:invertIfNegative val="0"/>
                <c:cat>
                  <c:numRef>
                    <c:extLst>
                      <c:ext uri="{02D57815-91ED-43cb-92C2-25804820EDAC}">
                        <c15:formulaRef>
                          <c15:sqref>'Resulted Code of the transactio'!$A$2:$A$36</c15:sqref>
                        </c15:formulaRef>
                      </c:ext>
                    </c:extLst>
                    <c:numCache>
                      <c:formatCode>@</c:formatCode>
                      <c:ptCount val="35"/>
                      <c:pt idx="0">
                        <c:v>0</c:v>
                      </c:pt>
                      <c:pt idx="1">
                        <c:v>405</c:v>
                      </c:pt>
                      <c:pt idx="2">
                        <c:v>51</c:v>
                      </c:pt>
                      <c:pt idx="3">
                        <c:v>57</c:v>
                      </c:pt>
                      <c:pt idx="4">
                        <c:v>5</c:v>
                      </c:pt>
                      <c:pt idx="5">
                        <c:v>55</c:v>
                      </c:pt>
                      <c:pt idx="6">
                        <c:v>54</c:v>
                      </c:pt>
                      <c:pt idx="7">
                        <c:v>61</c:v>
                      </c:pt>
                      <c:pt idx="8">
                        <c:v>14</c:v>
                      </c:pt>
                      <c:pt idx="9">
                        <c:v>52</c:v>
                      </c:pt>
                      <c:pt idx="10">
                        <c:v>34</c:v>
                      </c:pt>
                      <c:pt idx="11">
                        <c:v>53</c:v>
                      </c:pt>
                      <c:pt idx="12">
                        <c:v>41</c:v>
                      </c:pt>
                      <c:pt idx="13">
                        <c:v>46</c:v>
                      </c:pt>
                      <c:pt idx="14">
                        <c:v>131</c:v>
                      </c:pt>
                      <c:pt idx="15">
                        <c:v>1</c:v>
                      </c:pt>
                      <c:pt idx="16">
                        <c:v>65</c:v>
                      </c:pt>
                      <c:pt idx="17">
                        <c:v>49</c:v>
                      </c:pt>
                      <c:pt idx="18">
                        <c:v>47</c:v>
                      </c:pt>
                      <c:pt idx="19">
                        <c:v>75</c:v>
                      </c:pt>
                      <c:pt idx="20">
                        <c:v>30</c:v>
                      </c:pt>
                      <c:pt idx="21">
                        <c:v>43</c:v>
                      </c:pt>
                      <c:pt idx="22">
                        <c:v>62</c:v>
                      </c:pt>
                      <c:pt idx="23">
                        <c:v>13</c:v>
                      </c:pt>
                      <c:pt idx="24">
                        <c:v>95</c:v>
                      </c:pt>
                      <c:pt idx="25">
                        <c:v>94</c:v>
                      </c:pt>
                      <c:pt idx="26">
                        <c:v>86</c:v>
                      </c:pt>
                      <c:pt idx="27">
                        <c:v>82</c:v>
                      </c:pt>
                      <c:pt idx="28">
                        <c:v>91</c:v>
                      </c:pt>
                      <c:pt idx="29">
                        <c:v>56</c:v>
                      </c:pt>
                      <c:pt idx="30">
                        <c:v>58</c:v>
                      </c:pt>
                      <c:pt idx="31">
                        <c:v>96</c:v>
                      </c:pt>
                      <c:pt idx="32">
                        <c:v>59</c:v>
                      </c:pt>
                      <c:pt idx="33">
                        <c:v>10</c:v>
                      </c:pt>
                      <c:pt idx="34">
                        <c:v>12</c:v>
                      </c:pt>
                    </c:numCache>
                  </c:numRef>
                </c:cat>
                <c:val>
                  <c:numRef>
                    <c:extLst>
                      <c:ext uri="{02D57815-91ED-43cb-92C2-25804820EDAC}">
                        <c15:formulaRef>
                          <c15:sqref>'Resulted Code of the transactio'!$A$2:$A$36</c15:sqref>
                        </c15:formulaRef>
                      </c:ext>
                    </c:extLst>
                    <c:numCache>
                      <c:formatCode>@</c:formatCode>
                      <c:ptCount val="35"/>
                      <c:pt idx="0">
                        <c:v>0</c:v>
                      </c:pt>
                      <c:pt idx="1">
                        <c:v>405</c:v>
                      </c:pt>
                      <c:pt idx="2">
                        <c:v>51</c:v>
                      </c:pt>
                      <c:pt idx="3">
                        <c:v>57</c:v>
                      </c:pt>
                      <c:pt idx="4">
                        <c:v>5</c:v>
                      </c:pt>
                      <c:pt idx="5">
                        <c:v>55</c:v>
                      </c:pt>
                      <c:pt idx="6">
                        <c:v>54</c:v>
                      </c:pt>
                      <c:pt idx="7">
                        <c:v>61</c:v>
                      </c:pt>
                      <c:pt idx="8">
                        <c:v>14</c:v>
                      </c:pt>
                      <c:pt idx="9">
                        <c:v>52</c:v>
                      </c:pt>
                      <c:pt idx="10">
                        <c:v>34</c:v>
                      </c:pt>
                      <c:pt idx="11">
                        <c:v>53</c:v>
                      </c:pt>
                      <c:pt idx="12">
                        <c:v>41</c:v>
                      </c:pt>
                      <c:pt idx="13">
                        <c:v>46</c:v>
                      </c:pt>
                      <c:pt idx="14">
                        <c:v>131</c:v>
                      </c:pt>
                      <c:pt idx="15">
                        <c:v>1</c:v>
                      </c:pt>
                      <c:pt idx="16">
                        <c:v>65</c:v>
                      </c:pt>
                      <c:pt idx="17">
                        <c:v>49</c:v>
                      </c:pt>
                      <c:pt idx="18">
                        <c:v>47</c:v>
                      </c:pt>
                      <c:pt idx="19">
                        <c:v>75</c:v>
                      </c:pt>
                      <c:pt idx="20">
                        <c:v>30</c:v>
                      </c:pt>
                      <c:pt idx="21">
                        <c:v>43</c:v>
                      </c:pt>
                      <c:pt idx="22">
                        <c:v>62</c:v>
                      </c:pt>
                      <c:pt idx="23">
                        <c:v>13</c:v>
                      </c:pt>
                      <c:pt idx="24">
                        <c:v>95</c:v>
                      </c:pt>
                      <c:pt idx="25">
                        <c:v>94</c:v>
                      </c:pt>
                      <c:pt idx="26">
                        <c:v>86</c:v>
                      </c:pt>
                      <c:pt idx="27">
                        <c:v>82</c:v>
                      </c:pt>
                      <c:pt idx="28">
                        <c:v>91</c:v>
                      </c:pt>
                      <c:pt idx="29">
                        <c:v>56</c:v>
                      </c:pt>
                      <c:pt idx="30">
                        <c:v>58</c:v>
                      </c:pt>
                      <c:pt idx="31">
                        <c:v>96</c:v>
                      </c:pt>
                      <c:pt idx="32">
                        <c:v>59</c:v>
                      </c:pt>
                      <c:pt idx="33">
                        <c:v>10</c:v>
                      </c:pt>
                      <c:pt idx="34">
                        <c:v>12</c:v>
                      </c:pt>
                    </c:numCache>
                  </c:numRef>
                </c:val>
                <c:extLst>
                  <c:ext xmlns:c16="http://schemas.microsoft.com/office/drawing/2014/chart" uri="{C3380CC4-5D6E-409C-BE32-E72D297353CC}">
                    <c16:uniqueId val="{00000001-6BF6-408E-954E-0C647616B705}"/>
                  </c:ext>
                </c:extLst>
              </c15:ser>
            </c15:filteredBarSeries>
          </c:ext>
        </c:extLst>
      </c:barChart>
      <c:catAx>
        <c:axId val="692619008"/>
        <c:scaling>
          <c:orientation val="minMax"/>
        </c:scaling>
        <c:delete val="0"/>
        <c:axPos val="b"/>
        <c:numFmt formatCode="@"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l-GR"/>
          </a:p>
        </c:txPr>
        <c:crossAx val="692619360"/>
        <c:crosses val="autoZero"/>
        <c:auto val="1"/>
        <c:lblAlgn val="ctr"/>
        <c:lblOffset val="100"/>
        <c:noMultiLvlLbl val="0"/>
      </c:catAx>
      <c:valAx>
        <c:axId val="692619360"/>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6926190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l-GR"/>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EBE220-E5C3-416F-BE34-810BAF8F2F76}" type="datetimeFigureOut">
              <a:rPr lang="el-GR" smtClean="0"/>
              <a:t>12/11/2024</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9E0704-FBBC-4D11-894A-7C99CDED953E}" type="slidenum">
              <a:rPr lang="el-GR" smtClean="0"/>
              <a:t>‹#›</a:t>
            </a:fld>
            <a:endParaRPr lang="el-GR"/>
          </a:p>
        </p:txBody>
      </p:sp>
    </p:spTree>
    <p:extLst>
      <p:ext uri="{BB962C8B-B14F-4D97-AF65-F5344CB8AC3E}">
        <p14:creationId xmlns:p14="http://schemas.microsoft.com/office/powerpoint/2010/main" val="29502313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Ξεκινώντας, Η απάτη με πιστωτικές κάρτες παραμένει μια σημαντική πρόκληση για τον τραπεζικό κλάδο, γεγονός που καθιστά αναγκαία την ανάπτυξη ισχυρών συστημάτων.</a:t>
            </a:r>
            <a:endParaRPr lang="en-US" dirty="0"/>
          </a:p>
          <a:p>
            <a:pPr marL="171450" indent="-171450">
              <a:buFont typeface="Arial" panose="020B0604020202020204" pitchFamily="34" charset="0"/>
              <a:buChar char="•"/>
            </a:pPr>
            <a:r>
              <a:rPr lang="el-GR" dirty="0"/>
              <a:t>Η απάτη με πιστωτικές κάρτες κοστίζει δισεκατομμύρια ετησίως</a:t>
            </a:r>
            <a:endParaRPr lang="en-US" dirty="0"/>
          </a:p>
          <a:p>
            <a:pPr marL="171450" indent="-171450">
              <a:buFont typeface="Arial" panose="020B0604020202020204" pitchFamily="34" charset="0"/>
              <a:buChar char="•"/>
            </a:pPr>
            <a:r>
              <a:rPr lang="el-GR" dirty="0"/>
              <a:t>Τα παραδοσιακά συστήματα ανίχνευσης είναι ξεπερασμένα και έχουν περιορισμούς</a:t>
            </a:r>
            <a:endParaRPr lang="en-US" dirty="0"/>
          </a:p>
          <a:p>
            <a:pPr marL="171450" indent="-171450">
              <a:buFont typeface="Arial" panose="020B0604020202020204" pitchFamily="34" charset="0"/>
              <a:buChar char="•"/>
            </a:pPr>
            <a:r>
              <a:rPr lang="el-GR" dirty="0"/>
              <a:t>Οι τακτικές απάτης εξελίσσονται συνεχώς</a:t>
            </a:r>
          </a:p>
        </p:txBody>
      </p:sp>
      <p:sp>
        <p:nvSpPr>
          <p:cNvPr id="4" name="Slide Number Placeholder 3"/>
          <p:cNvSpPr>
            <a:spLocks noGrp="1"/>
          </p:cNvSpPr>
          <p:nvPr>
            <p:ph type="sldNum" sz="quarter" idx="5"/>
          </p:nvPr>
        </p:nvSpPr>
        <p:spPr/>
        <p:txBody>
          <a:bodyPr/>
          <a:lstStyle/>
          <a:p>
            <a:fld id="{8E9E0704-FBBC-4D11-894A-7C99CDED953E}" type="slidenum">
              <a:rPr lang="el-GR" smtClean="0"/>
              <a:t>2</a:t>
            </a:fld>
            <a:endParaRPr lang="el-GR"/>
          </a:p>
        </p:txBody>
      </p:sp>
    </p:spTree>
    <p:extLst>
      <p:ext uri="{BB962C8B-B14F-4D97-AF65-F5344CB8AC3E}">
        <p14:creationId xmlns:p14="http://schemas.microsoft.com/office/powerpoint/2010/main" val="39526874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l-GR" dirty="0"/>
              <a:t>Πριν περάσουμε στην εφαρμογή των </a:t>
            </a:r>
            <a:r>
              <a:rPr lang="el-GR" dirty="0" err="1"/>
              <a:t>μοντέλων¨καποια</a:t>
            </a:r>
            <a:r>
              <a:rPr lang="el-GR" dirty="0"/>
              <a:t> τελικά βήματα είναι :</a:t>
            </a:r>
          </a:p>
          <a:p>
            <a:pPr marL="0" indent="0">
              <a:buFont typeface="Arial" panose="020B0604020202020204" pitchFamily="34" charset="0"/>
              <a:buNone/>
            </a:pPr>
            <a:endParaRPr lang="el-GR" dirty="0"/>
          </a:p>
          <a:p>
            <a:pPr marL="171450" indent="-171450">
              <a:buFont typeface="Arial" panose="020B0604020202020204" pitchFamily="34" charset="0"/>
              <a:buChar char="•"/>
            </a:pPr>
            <a:r>
              <a:rPr lang="el-GR" dirty="0" err="1"/>
              <a:t>Τμηματοποίηση</a:t>
            </a:r>
            <a:r>
              <a:rPr lang="el-GR" dirty="0"/>
              <a:t> με βάση το αναγνωριστικό πελάτη</a:t>
            </a:r>
          </a:p>
          <a:p>
            <a:pPr marL="171450" indent="-171450">
              <a:buFont typeface="Arial" panose="020B0604020202020204" pitchFamily="34" charset="0"/>
              <a:buChar char="•"/>
            </a:pPr>
            <a:r>
              <a:rPr lang="el-GR" dirty="0"/>
              <a:t>Δημιουργήθηκε ένας κατάλογος μοναδικών αναγνωριστικών πελατών για ανάλυση</a:t>
            </a:r>
          </a:p>
          <a:p>
            <a:pPr marL="171450" indent="-171450">
              <a:buFont typeface="Arial" panose="020B0604020202020204" pitchFamily="34" charset="0"/>
              <a:buChar char="•"/>
            </a:pPr>
            <a:r>
              <a:rPr lang="el-GR" dirty="0"/>
              <a:t>Επαναληπτική εξέταση του ιστορικού συναλλαγών κάθε πελάτη</a:t>
            </a:r>
          </a:p>
          <a:p>
            <a:pPr marL="171450" indent="-171450">
              <a:buFont typeface="Arial" panose="020B0604020202020204" pitchFamily="34" charset="0"/>
              <a:buChar char="•"/>
            </a:pPr>
            <a:endParaRPr lang="el-GR" dirty="0"/>
          </a:p>
          <a:p>
            <a:pPr marL="0" indent="0">
              <a:buFont typeface="Arial" panose="020B0604020202020204" pitchFamily="34" charset="0"/>
              <a:buNone/>
            </a:pPr>
            <a:r>
              <a:rPr lang="el-GR" dirty="0"/>
              <a:t>Καθαρισμός δεδομένων:</a:t>
            </a:r>
          </a:p>
          <a:p>
            <a:pPr marL="171450" indent="-171450">
              <a:buFont typeface="Arial" panose="020B0604020202020204" pitchFamily="34" charset="0"/>
              <a:buChar char="•"/>
            </a:pPr>
            <a:r>
              <a:rPr lang="el-GR" dirty="0"/>
              <a:t>Επικύρωση της ύπαρξης αναγνωριστικού πελάτη και εξαγωγή των σχετικών δεδομένων</a:t>
            </a:r>
          </a:p>
          <a:p>
            <a:pPr marL="171450" indent="-171450">
              <a:buFont typeface="Arial" panose="020B0604020202020204" pitchFamily="34" charset="0"/>
              <a:buChar char="•"/>
            </a:pPr>
            <a:r>
              <a:rPr lang="el-GR" dirty="0"/>
              <a:t>Αφαίρεση στηλών με υπερβολικές ελλείπουσες τιμές ή περιττές πληροφορίες</a:t>
            </a:r>
          </a:p>
          <a:p>
            <a:pPr marL="0" indent="0">
              <a:buFont typeface="Arial" panose="020B0604020202020204" pitchFamily="34" charset="0"/>
              <a:buNone/>
            </a:pPr>
            <a:endParaRPr lang="el-GR" dirty="0"/>
          </a:p>
          <a:p>
            <a:pPr marL="0" indent="0">
              <a:buFont typeface="Arial" panose="020B0604020202020204" pitchFamily="34" charset="0"/>
              <a:buNone/>
            </a:pPr>
            <a:r>
              <a:rPr lang="el-GR" dirty="0"/>
              <a:t>Αποτελέσματα: </a:t>
            </a:r>
            <a:r>
              <a:rPr lang="el-GR" dirty="0" err="1"/>
              <a:t>Προεπεξεργασμένο</a:t>
            </a:r>
            <a:r>
              <a:rPr lang="el-GR" dirty="0"/>
              <a:t> σύνολο δεδομένων, προετοιμασμένο για ανάλυση ομαδοποίησης για τον εντοπισμό προτύπων απάτης με πιστωτικές κάρτες.</a:t>
            </a:r>
          </a:p>
        </p:txBody>
      </p:sp>
      <p:sp>
        <p:nvSpPr>
          <p:cNvPr id="4" name="Slide Number Placeholder 3"/>
          <p:cNvSpPr>
            <a:spLocks noGrp="1"/>
          </p:cNvSpPr>
          <p:nvPr>
            <p:ph type="sldNum" sz="quarter" idx="5"/>
          </p:nvPr>
        </p:nvSpPr>
        <p:spPr/>
        <p:txBody>
          <a:bodyPr/>
          <a:lstStyle/>
          <a:p>
            <a:fld id="{8E9E0704-FBBC-4D11-894A-7C99CDED953E}" type="slidenum">
              <a:rPr lang="el-GR" smtClean="0"/>
              <a:t>11</a:t>
            </a:fld>
            <a:endParaRPr lang="el-GR"/>
          </a:p>
        </p:txBody>
      </p:sp>
    </p:spTree>
    <p:extLst>
      <p:ext uri="{BB962C8B-B14F-4D97-AF65-F5344CB8AC3E}">
        <p14:creationId xmlns:p14="http://schemas.microsoft.com/office/powerpoint/2010/main" val="16221994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K – Prototypes </a:t>
            </a:r>
            <a:r>
              <a:rPr lang="el-GR" dirty="0"/>
              <a:t> Υλοποίηση αλγορίθμου:</a:t>
            </a:r>
          </a:p>
          <a:p>
            <a:pPr marL="171450" indent="-171450">
              <a:buFont typeface="Arial" panose="020B0604020202020204" pitchFamily="34" charset="0"/>
              <a:buChar char="•"/>
            </a:pPr>
            <a:r>
              <a:rPr lang="el-GR" dirty="0"/>
              <a:t>Προετοιμασία δεδομένων για ομαδοποίηση:</a:t>
            </a:r>
          </a:p>
          <a:p>
            <a:pPr marL="628650" lvl="1" indent="-171450">
              <a:buFont typeface="Arial" panose="020B0604020202020204" pitchFamily="34" charset="0"/>
              <a:buChar char="•"/>
            </a:pPr>
            <a:r>
              <a:rPr lang="el-GR" dirty="0"/>
              <a:t>Προσδιορισμός κατηγορικών στηλών στο σύνολο δεδομένων.</a:t>
            </a:r>
          </a:p>
          <a:p>
            <a:pPr marL="628650" lvl="1" indent="-171450">
              <a:buFont typeface="Arial" panose="020B0604020202020204" pitchFamily="34" charset="0"/>
              <a:buChar char="•"/>
            </a:pPr>
            <a:r>
              <a:rPr lang="el-GR" dirty="0"/>
              <a:t>Μετατροπή του συνόλου δεδομένων σε μορφή πίνακα που συνδυάζει αριθμητικά και κατηγορικά δεδομένα</a:t>
            </a:r>
          </a:p>
          <a:p>
            <a:pPr marL="628650" lvl="1" indent="-171450">
              <a:buFont typeface="Arial" panose="020B0604020202020204" pitchFamily="34" charset="0"/>
              <a:buChar char="•"/>
            </a:pPr>
            <a:endParaRPr lang="el-GR" dirty="0"/>
          </a:p>
          <a:p>
            <a:pPr marL="171450" indent="-171450">
              <a:buFont typeface="Arial" panose="020B0604020202020204" pitchFamily="34" charset="0"/>
              <a:buChar char="•"/>
            </a:pPr>
            <a:r>
              <a:rPr lang="el-GR" dirty="0"/>
              <a:t>Υπολογισμός του </a:t>
            </a:r>
            <a:r>
              <a:rPr lang="el-GR" dirty="0" err="1"/>
              <a:t>κεντροειδούς</a:t>
            </a:r>
            <a:r>
              <a:rPr lang="el-GR" dirty="0"/>
              <a:t> της συστάδας::</a:t>
            </a:r>
          </a:p>
          <a:p>
            <a:pPr marL="628650" lvl="1" indent="-171450">
              <a:buFont typeface="Arial" panose="020B0604020202020204" pitchFamily="34" charset="0"/>
              <a:buChar char="•"/>
            </a:pPr>
            <a:r>
              <a:rPr lang="el-GR" dirty="0"/>
              <a:t>Επιλογή του βέλτιστου αριθμού συστάδων.</a:t>
            </a:r>
          </a:p>
          <a:p>
            <a:pPr marL="628650" lvl="1" indent="-171450">
              <a:buFont typeface="Arial" panose="020B0604020202020204" pitchFamily="34" charset="0"/>
              <a:buChar char="•"/>
            </a:pPr>
            <a:r>
              <a:rPr lang="el-GR" dirty="0"/>
              <a:t>Χρήση της μεθόδου αρχικοποίησης «</a:t>
            </a:r>
            <a:r>
              <a:rPr lang="el-GR" dirty="0" err="1"/>
              <a:t>Huang</a:t>
            </a:r>
            <a:endParaRPr lang="el-GR" dirty="0"/>
          </a:p>
          <a:p>
            <a:pPr marL="628650" lvl="1" indent="-171450">
              <a:buFont typeface="Arial" panose="020B0604020202020204" pitchFamily="34" charset="0"/>
              <a:buChar char="•"/>
            </a:pPr>
            <a:r>
              <a:rPr lang="el-GR" dirty="0"/>
              <a:t>Υπολογισμός </a:t>
            </a:r>
            <a:r>
              <a:rPr lang="el-GR" dirty="0" err="1"/>
              <a:t>κεντροειδών</a:t>
            </a:r>
            <a:r>
              <a:rPr lang="el-GR" dirty="0"/>
              <a:t> για κάθε συστάδα</a:t>
            </a:r>
          </a:p>
          <a:p>
            <a:pPr marL="628650" lvl="1" indent="-171450">
              <a:buFont typeface="Arial" panose="020B0604020202020204" pitchFamily="34" charset="0"/>
              <a:buChar char="•"/>
            </a:pPr>
            <a:r>
              <a:rPr lang="el-GR" dirty="0" err="1"/>
              <a:t>Αντιστοίχηση</a:t>
            </a:r>
            <a:r>
              <a:rPr lang="el-GR" dirty="0"/>
              <a:t> κάθε σημείου σε κάθε </a:t>
            </a:r>
            <a:r>
              <a:rPr lang="el-GR" dirty="0" err="1"/>
              <a:t>κεντροειδές</a:t>
            </a:r>
            <a:endParaRPr lang="el-GR" dirty="0"/>
          </a:p>
          <a:p>
            <a:pPr marL="457200" lvl="1" indent="0">
              <a:buFont typeface="Arial" panose="020B0604020202020204" pitchFamily="34" charset="0"/>
              <a:buNone/>
            </a:pPr>
            <a:endParaRPr lang="el-GR" dirty="0"/>
          </a:p>
          <a:p>
            <a:pPr marL="171450" indent="-171450">
              <a:buFont typeface="Arial" panose="020B0604020202020204" pitchFamily="34" charset="0"/>
              <a:buChar char="•"/>
            </a:pPr>
            <a:r>
              <a:rPr lang="el-GR" dirty="0"/>
              <a:t>Ανίχνευση ανωμαλιών:</a:t>
            </a:r>
          </a:p>
          <a:p>
            <a:pPr marL="628650" lvl="1" indent="-171450">
              <a:buFont typeface="Arial" panose="020B0604020202020204" pitchFamily="34" charset="0"/>
              <a:buChar char="•"/>
            </a:pPr>
            <a:r>
              <a:rPr lang="el-GR" dirty="0"/>
              <a:t>Για κάθε σημείο δεδομένων, υπολογίστηκε η απόσταση από το </a:t>
            </a:r>
            <a:r>
              <a:rPr lang="el-GR" dirty="0" err="1"/>
              <a:t>κεντροειδές</a:t>
            </a:r>
            <a:r>
              <a:rPr lang="el-GR" dirty="0"/>
              <a:t> της συστάδας που του έχει ανατεθεί.</a:t>
            </a:r>
          </a:p>
          <a:p>
            <a:pPr marL="628650" lvl="1" indent="-171450">
              <a:buFont typeface="Arial" panose="020B0604020202020204" pitchFamily="34" charset="0"/>
              <a:buChar char="•"/>
            </a:pPr>
            <a:r>
              <a:rPr lang="el-GR" dirty="0"/>
              <a:t>Ταξινόμηση των σημείων δεδομένων ως κανονικά ή ανώμαλα</a:t>
            </a:r>
          </a:p>
          <a:p>
            <a:pPr marL="628650" lvl="1" indent="-171450">
              <a:buFont typeface="Arial" panose="020B0604020202020204" pitchFamily="34" charset="0"/>
              <a:buChar char="•"/>
            </a:pPr>
            <a:r>
              <a:rPr lang="el-GR" dirty="0"/>
              <a:t>Υπολογισμός </a:t>
            </a:r>
            <a:r>
              <a:rPr lang="el-GR" dirty="0" err="1"/>
              <a:t>κεντροειδών</a:t>
            </a:r>
            <a:r>
              <a:rPr lang="el-GR" dirty="0"/>
              <a:t> για κάθε συστάδα</a:t>
            </a:r>
          </a:p>
          <a:p>
            <a:pPr marL="628650" lvl="1" indent="-171450">
              <a:buFont typeface="Arial" panose="020B0604020202020204" pitchFamily="34" charset="0"/>
              <a:buChar char="•"/>
            </a:pPr>
            <a:r>
              <a:rPr lang="el-GR" dirty="0"/>
              <a:t>Οι ανωμαλίες εντοπίζονται εάν η απόσταση από το </a:t>
            </a:r>
            <a:r>
              <a:rPr lang="el-GR" dirty="0" err="1"/>
              <a:t>κεντροειδές</a:t>
            </a:r>
            <a:r>
              <a:rPr lang="el-GR" dirty="0"/>
              <a:t> υπερβαίνει τη μέση απόσταση συν δύο τυπικές αποκλίσεις</a:t>
            </a:r>
          </a:p>
          <a:p>
            <a:pPr marL="457200" lvl="1" indent="0">
              <a:buFont typeface="Arial" panose="020B0604020202020204" pitchFamily="34" charset="0"/>
              <a:buNone/>
            </a:pPr>
            <a:endParaRPr lang="el-GR" dirty="0"/>
          </a:p>
          <a:p>
            <a:pPr marL="457200" lvl="1" indent="0">
              <a:buFont typeface="Arial" panose="020B0604020202020204" pitchFamily="34" charset="0"/>
              <a:buNone/>
            </a:pPr>
            <a:r>
              <a:rPr lang="el-GR" dirty="0"/>
              <a:t>Αποτελέσματα: Τα ανώμαλα σημεία (</a:t>
            </a:r>
            <a:r>
              <a:rPr lang="el-GR" dirty="0" err="1"/>
              <a:t>outliers</a:t>
            </a:r>
            <a:r>
              <a:rPr lang="el-GR" dirty="0"/>
              <a:t>) επισημαίνονται ως πιθανές περιπτώσεις απάτης με πιστωτικές κάρτες για περαιτέρω διερεύνηση.</a:t>
            </a:r>
          </a:p>
        </p:txBody>
      </p:sp>
      <p:sp>
        <p:nvSpPr>
          <p:cNvPr id="4" name="Slide Number Placeholder 3"/>
          <p:cNvSpPr>
            <a:spLocks noGrp="1"/>
          </p:cNvSpPr>
          <p:nvPr>
            <p:ph type="sldNum" sz="quarter" idx="5"/>
          </p:nvPr>
        </p:nvSpPr>
        <p:spPr/>
        <p:txBody>
          <a:bodyPr/>
          <a:lstStyle/>
          <a:p>
            <a:fld id="{8E9E0704-FBBC-4D11-894A-7C99CDED953E}" type="slidenum">
              <a:rPr lang="el-GR" smtClean="0"/>
              <a:t>12</a:t>
            </a:fld>
            <a:endParaRPr lang="el-GR"/>
          </a:p>
        </p:txBody>
      </p:sp>
    </p:spTree>
    <p:extLst>
      <p:ext uri="{BB962C8B-B14F-4D97-AF65-F5344CB8AC3E}">
        <p14:creationId xmlns:p14="http://schemas.microsoft.com/office/powerpoint/2010/main" val="752030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l-GR" dirty="0"/>
              <a:t>Υλοποίηση ανίχνευσης ανωμαλιών </a:t>
            </a:r>
            <a:r>
              <a:rPr lang="en-US" dirty="0" err="1"/>
              <a:t>PyOD</a:t>
            </a:r>
            <a:r>
              <a:rPr lang="en-US" dirty="0"/>
              <a:t>: </a:t>
            </a:r>
            <a:endParaRPr lang="el-GR" dirty="0"/>
          </a:p>
          <a:p>
            <a:pPr marL="0" indent="0">
              <a:buFont typeface="Arial" panose="020B0604020202020204" pitchFamily="34" charset="0"/>
              <a:buNone/>
            </a:pPr>
            <a:r>
              <a:rPr lang="el-GR" dirty="0"/>
              <a:t> Για την υλοποίηση του μοντέλου </a:t>
            </a:r>
            <a:r>
              <a:rPr lang="el-GR" dirty="0" err="1"/>
              <a:t>PyOD</a:t>
            </a:r>
            <a:r>
              <a:rPr lang="el-GR" dirty="0"/>
              <a:t>, χρησιμοποιείται το </a:t>
            </a:r>
            <a:r>
              <a:rPr lang="el-GR" dirty="0" err="1"/>
              <a:t>PyCaret</a:t>
            </a:r>
            <a:r>
              <a:rPr lang="el-GR" dirty="0"/>
              <a:t> λόγω του βελτιωμένου πλαισίου του για την ανίχνευση ανωμαλιών</a:t>
            </a:r>
          </a:p>
          <a:p>
            <a:pPr marL="0" indent="0">
              <a:buFont typeface="Arial" panose="020B0604020202020204" pitchFamily="34" charset="0"/>
              <a:buNone/>
            </a:pPr>
            <a:r>
              <a:rPr lang="el-GR" dirty="0"/>
              <a:t> ενσωματώνοντας προηγμένα μοντέλα </a:t>
            </a:r>
            <a:r>
              <a:rPr lang="el-GR" dirty="0" err="1"/>
              <a:t>PyOD</a:t>
            </a:r>
            <a:r>
              <a:rPr lang="el-GR" dirty="0"/>
              <a:t> για αποτελεσματικό εντοπισμό ακραίων τιμών. </a:t>
            </a:r>
          </a:p>
          <a:p>
            <a:pPr marL="0" indent="0">
              <a:buFont typeface="Arial" panose="020B0604020202020204" pitchFamily="34" charset="0"/>
              <a:buNone/>
            </a:pPr>
            <a:r>
              <a:rPr lang="el-GR" dirty="0"/>
              <a:t>Το </a:t>
            </a:r>
            <a:r>
              <a:rPr lang="el-GR" dirty="0" err="1"/>
              <a:t>PyCaret</a:t>
            </a:r>
            <a:r>
              <a:rPr lang="el-GR" dirty="0"/>
              <a:t> αυτοματοποιεί βασικά βήματα </a:t>
            </a:r>
            <a:r>
              <a:rPr lang="el-GR" dirty="0" err="1"/>
              <a:t>προεπεξεργασίας</a:t>
            </a:r>
            <a:r>
              <a:rPr lang="el-GR" dirty="0"/>
              <a:t>, όπως η κωδικοποίηση δεδομένων και ο χειρισμός ελλιπών τιμών, και υποστηρίζει επιτάχυνση GPU</a:t>
            </a:r>
          </a:p>
          <a:p>
            <a:pPr marL="0" indent="0">
              <a:buFont typeface="Arial" panose="020B0604020202020204" pitchFamily="34" charset="0"/>
              <a:buNone/>
            </a:pPr>
            <a:endParaRPr lang="el-GR" dirty="0"/>
          </a:p>
          <a:p>
            <a:pPr marL="171450" indent="-171450">
              <a:buFont typeface="Arial" panose="020B0604020202020204" pitchFamily="34" charset="0"/>
              <a:buChar char="•"/>
            </a:pPr>
            <a:r>
              <a:rPr lang="el-GR" dirty="0"/>
              <a:t>Προετοιμασία δεδομένων για ομαδοποίηση:</a:t>
            </a:r>
          </a:p>
          <a:p>
            <a:pPr marL="628650" lvl="1" indent="-171450">
              <a:buFont typeface="Arial" panose="020B0604020202020204" pitchFamily="34" charset="0"/>
              <a:buChar char="•"/>
            </a:pPr>
            <a:r>
              <a:rPr lang="el-GR" dirty="0"/>
              <a:t>Ελέγχθηκαν σε κάθε κατηγορική μεταβλητή και </a:t>
            </a:r>
            <a:r>
              <a:rPr lang="el-GR" dirty="0" err="1"/>
              <a:t>αφαιρέθηακν</a:t>
            </a:r>
            <a:r>
              <a:rPr lang="el-GR" dirty="0"/>
              <a:t> στήλες με μία μόνο μοναδική τιμή για να βελτιώσετε την αποδοτικότητα του μοντέλου..</a:t>
            </a:r>
          </a:p>
          <a:p>
            <a:pPr marL="457200" lvl="1" indent="0">
              <a:buFont typeface="Arial" panose="020B0604020202020204" pitchFamily="34" charset="0"/>
              <a:buNone/>
            </a:pPr>
            <a:endParaRPr lang="el-GR" dirty="0"/>
          </a:p>
          <a:p>
            <a:pPr marL="171450" indent="-171450">
              <a:buFont typeface="Arial" panose="020B0604020202020204" pitchFamily="34" charset="0"/>
              <a:buChar char="•"/>
            </a:pPr>
            <a:r>
              <a:rPr lang="el-GR" dirty="0"/>
              <a:t>Ρύθμιση περιβάλλοντος </a:t>
            </a:r>
            <a:r>
              <a:rPr lang="en-US" dirty="0" err="1"/>
              <a:t>PyCaret</a:t>
            </a:r>
            <a:r>
              <a:rPr lang="en-US" dirty="0"/>
              <a:t>:</a:t>
            </a:r>
            <a:endParaRPr lang="el-GR" dirty="0"/>
          </a:p>
          <a:p>
            <a:pPr marL="628650" lvl="1" indent="-171450">
              <a:buFont typeface="Arial" panose="020B0604020202020204" pitchFamily="34" charset="0"/>
              <a:buChar char="•"/>
            </a:pPr>
            <a:r>
              <a:rPr lang="en-US" sz="1200" dirty="0">
                <a:solidFill>
                  <a:srgbClr val="2C363A"/>
                </a:solidFill>
                <a:highlight>
                  <a:srgbClr val="FFFFFF"/>
                </a:highlight>
                <a:latin typeface="Aptos" panose="020B0004020202020204" pitchFamily="34" charset="0"/>
              </a:rPr>
              <a:t>One hot encoding </a:t>
            </a:r>
            <a:r>
              <a:rPr lang="el-GR" sz="1200" dirty="0">
                <a:solidFill>
                  <a:srgbClr val="2C363A"/>
                </a:solidFill>
                <a:highlight>
                  <a:srgbClr val="FFFFFF"/>
                </a:highlight>
                <a:latin typeface="Aptos" panose="020B0004020202020204" pitchFamily="34" charset="0"/>
              </a:rPr>
              <a:t>για τις κατηγορικές μεταβλητές</a:t>
            </a:r>
            <a:endParaRPr lang="en-US" sz="1200" dirty="0">
              <a:solidFill>
                <a:srgbClr val="2C363A"/>
              </a:solidFill>
              <a:highlight>
                <a:srgbClr val="FFFFFF"/>
              </a:highlight>
              <a:latin typeface="Aptos" panose="020B0004020202020204" pitchFamily="34" charset="0"/>
            </a:endParaRPr>
          </a:p>
          <a:p>
            <a:pPr marL="628650" lvl="1" indent="-171450">
              <a:buFont typeface="Arial" panose="020B0604020202020204" pitchFamily="34" charset="0"/>
              <a:buChar char="•"/>
            </a:pPr>
            <a:r>
              <a:rPr lang="el-GR" dirty="0"/>
              <a:t>Ομαδοποιεί τις κατηγορίες με επικράτηση &lt;1% ως «σπάνιες»</a:t>
            </a:r>
          </a:p>
          <a:p>
            <a:pPr marL="628650" lvl="1" indent="-171450">
              <a:buFont typeface="Arial" panose="020B0604020202020204" pitchFamily="34" charset="0"/>
              <a:buChar char="•"/>
            </a:pPr>
            <a:endParaRPr lang="el-GR" dirty="0"/>
          </a:p>
          <a:p>
            <a:pPr marL="171450" indent="-171450">
              <a:buFont typeface="Arial" panose="020B0604020202020204" pitchFamily="34" charset="0"/>
              <a:buChar char="•"/>
            </a:pPr>
            <a:r>
              <a:rPr lang="el-GR" dirty="0"/>
              <a:t>Ανίχνευση ανωμαλιών:</a:t>
            </a:r>
          </a:p>
          <a:p>
            <a:pPr marL="628650" lvl="1" indent="-171450">
              <a:buFont typeface="Arial" panose="020B0604020202020204" pitchFamily="34" charset="0"/>
              <a:buChar char="•"/>
            </a:pPr>
            <a:r>
              <a:rPr lang="el-GR" dirty="0"/>
              <a:t>Χρησιμοποιήθηκαν τα μοντέλα ανίχνευσης ανωμαλιών του </a:t>
            </a:r>
            <a:r>
              <a:rPr lang="el-GR" dirty="0" err="1"/>
              <a:t>PyCaret</a:t>
            </a:r>
            <a:r>
              <a:rPr lang="el-GR" dirty="0"/>
              <a:t>, εφαρμόζοντας προεπιλεγμένες </a:t>
            </a:r>
            <a:r>
              <a:rPr lang="el-GR" dirty="0" err="1"/>
              <a:t>υπερπαραμέτρους</a:t>
            </a:r>
            <a:r>
              <a:rPr lang="el-GR" dirty="0"/>
              <a:t>.</a:t>
            </a:r>
          </a:p>
          <a:p>
            <a:pPr marL="628650" lvl="1" indent="-171450">
              <a:buFont typeface="Arial" panose="020B0604020202020204" pitchFamily="34" charset="0"/>
              <a:buChar char="•"/>
            </a:pPr>
            <a:r>
              <a:rPr lang="el-GR" dirty="0" err="1"/>
              <a:t>Οριστηκε</a:t>
            </a:r>
            <a:r>
              <a:rPr lang="el-GR" dirty="0"/>
              <a:t> το </a:t>
            </a:r>
            <a:r>
              <a:rPr lang="el-GR" dirty="0" err="1"/>
              <a:t>Contamination</a:t>
            </a:r>
            <a:r>
              <a:rPr lang="el-GR" dirty="0"/>
              <a:t> (</a:t>
            </a:r>
            <a:r>
              <a:rPr lang="el-GR" dirty="0" err="1"/>
              <a:t>ποσοστο</a:t>
            </a:r>
            <a:r>
              <a:rPr lang="el-GR" dirty="0"/>
              <a:t> </a:t>
            </a:r>
            <a:r>
              <a:rPr lang="el-GR" dirty="0" err="1"/>
              <a:t>εκτιμησης</a:t>
            </a:r>
            <a:r>
              <a:rPr lang="el-GR" dirty="0"/>
              <a:t> απατών) στο 1% σε όλα τα μοντέλα για να </a:t>
            </a:r>
            <a:r>
              <a:rPr lang="el-GR" dirty="0" err="1"/>
              <a:t>υποδείίξουμε</a:t>
            </a:r>
            <a:r>
              <a:rPr lang="el-GR" dirty="0"/>
              <a:t> το αναμενόμενο ποσοστό ακραίων τιμών.</a:t>
            </a:r>
          </a:p>
          <a:p>
            <a:pPr marL="628650" lvl="1" indent="-171450">
              <a:buFont typeface="Arial" panose="020B0604020202020204" pitchFamily="34" charset="0"/>
              <a:buChar char="•"/>
            </a:pPr>
            <a:r>
              <a:rPr lang="el-GR" dirty="0"/>
              <a:t>Ταξινόμηση των σημείων δεδομένων ως κανονικά ή ανώμαλα</a:t>
            </a:r>
          </a:p>
          <a:p>
            <a:pPr marL="457200" lvl="1" indent="0">
              <a:buFont typeface="Arial" panose="020B0604020202020204" pitchFamily="34" charset="0"/>
              <a:buNone/>
            </a:pPr>
            <a:endParaRPr lang="el-GR" dirty="0"/>
          </a:p>
          <a:p>
            <a:pPr marL="457200" lvl="1" indent="0">
              <a:buFont typeface="Arial" panose="020B0604020202020204" pitchFamily="34" charset="0"/>
              <a:buNone/>
            </a:pPr>
            <a:r>
              <a:rPr lang="el-GR" dirty="0"/>
              <a:t>Αποτελέσματα: Τα ανώμαλα σημεία (</a:t>
            </a:r>
            <a:r>
              <a:rPr lang="el-GR" dirty="0" err="1"/>
              <a:t>outliers</a:t>
            </a:r>
            <a:r>
              <a:rPr lang="el-GR" dirty="0"/>
              <a:t>) επισημαίνονται ως πιθανές περιπτώσεις απάτης με πιστωτικές κάρτες για περαιτέρω διερεύνηση.</a:t>
            </a:r>
          </a:p>
        </p:txBody>
      </p:sp>
      <p:sp>
        <p:nvSpPr>
          <p:cNvPr id="4" name="Slide Number Placeholder 3"/>
          <p:cNvSpPr>
            <a:spLocks noGrp="1"/>
          </p:cNvSpPr>
          <p:nvPr>
            <p:ph type="sldNum" sz="quarter" idx="5"/>
          </p:nvPr>
        </p:nvSpPr>
        <p:spPr/>
        <p:txBody>
          <a:bodyPr/>
          <a:lstStyle/>
          <a:p>
            <a:fld id="{8E9E0704-FBBC-4D11-894A-7C99CDED953E}" type="slidenum">
              <a:rPr lang="el-GR" smtClean="0"/>
              <a:t>13</a:t>
            </a:fld>
            <a:endParaRPr lang="el-GR"/>
          </a:p>
        </p:txBody>
      </p:sp>
    </p:spTree>
    <p:extLst>
      <p:ext uri="{BB962C8B-B14F-4D97-AF65-F5344CB8AC3E}">
        <p14:creationId xmlns:p14="http://schemas.microsoft.com/office/powerpoint/2010/main" val="13902722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l-GR" dirty="0"/>
          </a:p>
        </p:txBody>
      </p:sp>
      <p:sp>
        <p:nvSpPr>
          <p:cNvPr id="4" name="Slide Number Placeholder 3"/>
          <p:cNvSpPr>
            <a:spLocks noGrp="1"/>
          </p:cNvSpPr>
          <p:nvPr>
            <p:ph type="sldNum" sz="quarter" idx="5"/>
          </p:nvPr>
        </p:nvSpPr>
        <p:spPr/>
        <p:txBody>
          <a:bodyPr/>
          <a:lstStyle/>
          <a:p>
            <a:fld id="{8E9E0704-FBBC-4D11-894A-7C99CDED953E}" type="slidenum">
              <a:rPr lang="el-GR" smtClean="0"/>
              <a:t>14</a:t>
            </a:fld>
            <a:endParaRPr lang="el-GR"/>
          </a:p>
        </p:txBody>
      </p:sp>
    </p:spTree>
    <p:extLst>
      <p:ext uri="{BB962C8B-B14F-4D97-AF65-F5344CB8AC3E}">
        <p14:creationId xmlns:p14="http://schemas.microsoft.com/office/powerpoint/2010/main" val="9741755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l-GR" dirty="0"/>
              <a:t>Προκλήσεις της αξιολόγησης:</a:t>
            </a:r>
            <a:endParaRPr lang="en-US" dirty="0"/>
          </a:p>
          <a:p>
            <a:pPr marL="171450" indent="-171450">
              <a:buFont typeface="Arial" panose="020B0604020202020204" pitchFamily="34" charset="0"/>
              <a:buChar char="•"/>
            </a:pPr>
            <a:r>
              <a:rPr lang="el-GR" dirty="0"/>
              <a:t>Έλλειψη </a:t>
            </a:r>
            <a:r>
              <a:rPr lang="en-US" dirty="0"/>
              <a:t>label data </a:t>
            </a:r>
            <a:r>
              <a:rPr lang="el-GR" dirty="0"/>
              <a:t>περιπλέκει τις παραδοσιακές μετρικές αξιολόγησης (ακρίβεια, ακρίβεια, βαθμολογία F1).</a:t>
            </a:r>
            <a:endParaRPr lang="en-US" dirty="0"/>
          </a:p>
          <a:p>
            <a:pPr marL="0" indent="0">
              <a:buFont typeface="Arial" panose="020B0604020202020204" pitchFamily="34" charset="0"/>
              <a:buNone/>
            </a:pPr>
            <a:endParaRPr lang="en-US" dirty="0"/>
          </a:p>
          <a:p>
            <a:pPr marL="0" indent="0">
              <a:buFont typeface="Arial" panose="020B0604020202020204" pitchFamily="34" charset="0"/>
              <a:buNone/>
            </a:pPr>
            <a:r>
              <a:rPr lang="el-GR" dirty="0"/>
              <a:t>Διαδικασία αξιολόγησης ανίχνευσης ακραίων τιμών:</a:t>
            </a:r>
            <a:endParaRPr lang="en-US" dirty="0"/>
          </a:p>
          <a:p>
            <a:pPr marL="171450" indent="-171450">
              <a:buFont typeface="Arial" panose="020B0604020202020204" pitchFamily="34" charset="0"/>
              <a:buChar char="•"/>
            </a:pPr>
            <a:r>
              <a:rPr lang="el-GR" dirty="0"/>
              <a:t>Αποθήκευση των </a:t>
            </a:r>
            <a:r>
              <a:rPr lang="el-GR" dirty="0" err="1"/>
              <a:t>ανιχνευθέντων</a:t>
            </a:r>
            <a:r>
              <a:rPr lang="el-GR" dirty="0"/>
              <a:t> ακραίων τιμών από κάθε μοντέλο σε ξεχωριστά πλαίσια δεδομένων</a:t>
            </a:r>
            <a:endParaRPr lang="en-US" dirty="0"/>
          </a:p>
          <a:p>
            <a:pPr marL="171450" indent="-171450">
              <a:buFont typeface="Arial" panose="020B0604020202020204" pitchFamily="34" charset="0"/>
              <a:buChar char="•"/>
            </a:pPr>
            <a:r>
              <a:rPr lang="el-GR" dirty="0"/>
              <a:t>Ανάπτυξη μιας συνάρτησης για τον εντοπισμό κοινών ακραίων τιμών που ανιχνεύθηκαν από πολλαπλά μοντέλα, με κατώτατα όρια από μία έως δέκα μεθόδους</a:t>
            </a:r>
            <a:endParaRPr lang="en-US" dirty="0"/>
          </a:p>
          <a:p>
            <a:pPr marL="171450" indent="-171450">
              <a:buFont typeface="Arial" panose="020B0604020202020204" pitchFamily="34" charset="0"/>
              <a:buChar char="•"/>
            </a:pPr>
            <a:r>
              <a:rPr lang="el-GR" dirty="0"/>
              <a:t>Οι κοινές ακραίες τιμές σε πολλαπλά μοντέλα υποδηλώνουν μεγαλύτερη πιθανότητα πραγματικών ανωμαλιών</a:t>
            </a:r>
            <a:endParaRPr lang="en-US" dirty="0"/>
          </a:p>
          <a:p>
            <a:pPr marL="171450" indent="-171450">
              <a:buFont typeface="Arial" panose="020B0604020202020204" pitchFamily="34" charset="0"/>
              <a:buChar char="•"/>
            </a:pPr>
            <a:r>
              <a:rPr lang="el-GR" dirty="0"/>
              <a:t>Η μεθοδολογία μετριάζει τα ψευδώς θετικά αποτελέσματα, ενισχύοντας την αξιοπιστία της ανίχνευσης απάτης χωρίς να βασίζεται σε επισημασμένα δεδομένα</a:t>
            </a:r>
          </a:p>
        </p:txBody>
      </p:sp>
      <p:sp>
        <p:nvSpPr>
          <p:cNvPr id="4" name="Slide Number Placeholder 3"/>
          <p:cNvSpPr>
            <a:spLocks noGrp="1"/>
          </p:cNvSpPr>
          <p:nvPr>
            <p:ph type="sldNum" sz="quarter" idx="5"/>
          </p:nvPr>
        </p:nvSpPr>
        <p:spPr/>
        <p:txBody>
          <a:bodyPr/>
          <a:lstStyle/>
          <a:p>
            <a:fld id="{8E9E0704-FBBC-4D11-894A-7C99CDED953E}" type="slidenum">
              <a:rPr lang="el-GR" smtClean="0"/>
              <a:t>15</a:t>
            </a:fld>
            <a:endParaRPr lang="el-GR"/>
          </a:p>
        </p:txBody>
      </p:sp>
    </p:spTree>
    <p:extLst>
      <p:ext uri="{BB962C8B-B14F-4D97-AF65-F5344CB8AC3E}">
        <p14:creationId xmlns:p14="http://schemas.microsoft.com/office/powerpoint/2010/main" val="21691708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l-GR" dirty="0"/>
          </a:p>
        </p:txBody>
      </p:sp>
      <p:sp>
        <p:nvSpPr>
          <p:cNvPr id="4" name="Slide Number Placeholder 3"/>
          <p:cNvSpPr>
            <a:spLocks noGrp="1"/>
          </p:cNvSpPr>
          <p:nvPr>
            <p:ph type="sldNum" sz="quarter" idx="5"/>
          </p:nvPr>
        </p:nvSpPr>
        <p:spPr/>
        <p:txBody>
          <a:bodyPr/>
          <a:lstStyle/>
          <a:p>
            <a:fld id="{8E9E0704-FBBC-4D11-894A-7C99CDED953E}" type="slidenum">
              <a:rPr lang="el-GR" smtClean="0"/>
              <a:t>16</a:t>
            </a:fld>
            <a:endParaRPr lang="el-GR"/>
          </a:p>
        </p:txBody>
      </p:sp>
    </p:spTree>
    <p:extLst>
      <p:ext uri="{BB962C8B-B14F-4D97-AF65-F5344CB8AC3E}">
        <p14:creationId xmlns:p14="http://schemas.microsoft.com/office/powerpoint/2010/main" val="40586142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l-GR" dirty="0"/>
          </a:p>
        </p:txBody>
      </p:sp>
      <p:sp>
        <p:nvSpPr>
          <p:cNvPr id="4" name="Slide Number Placeholder 3"/>
          <p:cNvSpPr>
            <a:spLocks noGrp="1"/>
          </p:cNvSpPr>
          <p:nvPr>
            <p:ph type="sldNum" sz="quarter" idx="5"/>
          </p:nvPr>
        </p:nvSpPr>
        <p:spPr/>
        <p:txBody>
          <a:bodyPr/>
          <a:lstStyle/>
          <a:p>
            <a:fld id="{8E9E0704-FBBC-4D11-894A-7C99CDED953E}" type="slidenum">
              <a:rPr lang="el-GR" smtClean="0"/>
              <a:t>17</a:t>
            </a:fld>
            <a:endParaRPr lang="el-GR"/>
          </a:p>
        </p:txBody>
      </p:sp>
    </p:spTree>
    <p:extLst>
      <p:ext uri="{BB962C8B-B14F-4D97-AF65-F5344CB8AC3E}">
        <p14:creationId xmlns:p14="http://schemas.microsoft.com/office/powerpoint/2010/main" val="10988308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l-GR" dirty="0"/>
              <a:t>Βασικά ευρήματα:</a:t>
            </a:r>
          </a:p>
          <a:p>
            <a:pPr marL="171450" indent="-171450">
              <a:buFont typeface="Arial" panose="020B0604020202020204" pitchFamily="34" charset="0"/>
              <a:buChar char="•"/>
            </a:pPr>
            <a:r>
              <a:rPr lang="el-GR" dirty="0"/>
              <a:t>Τα ακραία σημεία εμφανίζονται με κίτρινο χρώμα, ενώ τα κανονικά σημεία είναι μπλε.</a:t>
            </a:r>
          </a:p>
          <a:p>
            <a:pPr marL="171450" indent="-171450">
              <a:buFont typeface="Arial" panose="020B0604020202020204" pitchFamily="34" charset="0"/>
              <a:buChar char="•"/>
            </a:pPr>
            <a:r>
              <a:rPr lang="el-GR" dirty="0"/>
              <a:t>Από τα διαγράμματα t-SNE παρατηρούμε ότι υπάρχουν διαφοροποιήσεις στις ακραίες τιμές από τις διάφορες μεθόδους μη επιβλεπόμενης μηχανικής μάθησης που εφαρμόζονται</a:t>
            </a:r>
          </a:p>
          <a:p>
            <a:pPr marL="171450" indent="-171450">
              <a:buFont typeface="Arial" panose="020B0604020202020204" pitchFamily="34" charset="0"/>
              <a:buChar char="•"/>
            </a:pPr>
            <a:r>
              <a:rPr lang="el-GR" dirty="0"/>
              <a:t>Μοντέλα όπως τα KNN, CBLOF, OCSVM και MCD φαίνεται να εντοπίζουν παρόμοιες πιθανές ακραίες τιμές</a:t>
            </a:r>
          </a:p>
          <a:p>
            <a:pPr marL="171450" indent="-171450">
              <a:buFont typeface="Arial" panose="020B0604020202020204" pitchFamily="34" charset="0"/>
              <a:buChar char="•"/>
            </a:pPr>
            <a:r>
              <a:rPr lang="el-GR" dirty="0"/>
              <a:t>Ομοίως, τα μοντέλα LOF, IFOREST, HBOS, PCA και SOD δείχνουν ότι εντοπίζουν επίσης παρόμοιες ανωμαλίες στις συναλλαγές.</a:t>
            </a:r>
          </a:p>
        </p:txBody>
      </p:sp>
      <p:sp>
        <p:nvSpPr>
          <p:cNvPr id="4" name="Slide Number Placeholder 3"/>
          <p:cNvSpPr>
            <a:spLocks noGrp="1"/>
          </p:cNvSpPr>
          <p:nvPr>
            <p:ph type="sldNum" sz="quarter" idx="5"/>
          </p:nvPr>
        </p:nvSpPr>
        <p:spPr/>
        <p:txBody>
          <a:bodyPr/>
          <a:lstStyle/>
          <a:p>
            <a:fld id="{8E9E0704-FBBC-4D11-894A-7C99CDED953E}" type="slidenum">
              <a:rPr lang="el-GR" smtClean="0"/>
              <a:t>18</a:t>
            </a:fld>
            <a:endParaRPr lang="el-GR"/>
          </a:p>
        </p:txBody>
      </p:sp>
    </p:spTree>
    <p:extLst>
      <p:ext uri="{BB962C8B-B14F-4D97-AF65-F5344CB8AC3E}">
        <p14:creationId xmlns:p14="http://schemas.microsoft.com/office/powerpoint/2010/main" val="4737335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l-GR" dirty="0"/>
              <a:t>Στόχος:</a:t>
            </a:r>
          </a:p>
          <a:p>
            <a:pPr marL="171450" indent="-171450">
              <a:buFont typeface="Arial" panose="020B0604020202020204" pitchFamily="34" charset="0"/>
              <a:buChar char="•"/>
            </a:pPr>
            <a:r>
              <a:rPr lang="el-GR" dirty="0"/>
              <a:t>Σύγκριση των ακραίων τιμών που εντοπίζονται από τον αλγόριθμο με τα κοινά προφίλ συναλλαγών μεμονωμένων χρηστών για την αξιολόγηση της εγκυρότητας.</a:t>
            </a:r>
          </a:p>
          <a:p>
            <a:pPr marL="171450" indent="-171450">
              <a:buFont typeface="Arial" panose="020B0604020202020204" pitchFamily="34" charset="0"/>
              <a:buChar char="•"/>
            </a:pPr>
            <a:endParaRPr lang="el-GR" dirty="0"/>
          </a:p>
          <a:p>
            <a:pPr marL="0" indent="0">
              <a:buFont typeface="Arial" panose="020B0604020202020204" pitchFamily="34" charset="0"/>
              <a:buNone/>
            </a:pPr>
            <a:r>
              <a:rPr lang="el-GR" dirty="0"/>
              <a:t>Ανάλυση προφίλ συναλλαγών χρήστη:</a:t>
            </a:r>
          </a:p>
          <a:p>
            <a:pPr marL="171450" indent="-171450">
              <a:buFont typeface="Arial" panose="020B0604020202020204" pitchFamily="34" charset="0"/>
              <a:buChar char="•"/>
            </a:pPr>
            <a:r>
              <a:rPr lang="el-GR" dirty="0"/>
              <a:t>Για κάθε πελάτη υπολογίζουμε:</a:t>
            </a:r>
          </a:p>
          <a:p>
            <a:pPr marL="171450" indent="-171450">
              <a:buFont typeface="Arial" panose="020B0604020202020204" pitchFamily="34" charset="0"/>
              <a:buChar char="•"/>
            </a:pPr>
            <a:r>
              <a:rPr lang="el-GR" dirty="0"/>
              <a:t>Μέσος όρος για τις αριθμητικές μεταβλητές</a:t>
            </a:r>
          </a:p>
          <a:p>
            <a:pPr marL="171450" indent="-171450">
              <a:buFont typeface="Arial" panose="020B0604020202020204" pitchFamily="34" charset="0"/>
              <a:buChar char="•"/>
            </a:pPr>
            <a:r>
              <a:rPr lang="el-GR" dirty="0"/>
              <a:t>Επικρατούσα (κυρίαρχη τιμή) για κατηγορικές μεταβλητές.</a:t>
            </a:r>
          </a:p>
          <a:p>
            <a:pPr marL="0" indent="0">
              <a:buFont typeface="Arial" panose="020B0604020202020204" pitchFamily="34" charset="0"/>
              <a:buNone/>
            </a:pPr>
            <a:r>
              <a:rPr lang="el-GR" dirty="0"/>
              <a:t>Διαδικασία σύγκρισης:</a:t>
            </a:r>
          </a:p>
          <a:p>
            <a:pPr marL="171450" indent="-171450">
              <a:buFont typeface="Arial" panose="020B0604020202020204" pitchFamily="34" charset="0"/>
              <a:buChar char="•"/>
            </a:pPr>
            <a:r>
              <a:rPr lang="el-GR" dirty="0"/>
              <a:t>Συστηματική σύγκριση κάθε μεταβλητής στο προφίλ συναλλαγών του χρήστη με τις αντίστοιχες ακραίες τιμές:</a:t>
            </a:r>
          </a:p>
          <a:p>
            <a:pPr marL="171450" indent="-171450">
              <a:buFont typeface="Arial" panose="020B0604020202020204" pitchFamily="34" charset="0"/>
              <a:buChar char="•"/>
            </a:pPr>
            <a:r>
              <a:rPr lang="el-GR" dirty="0"/>
              <a:t>Αξιολόγηση της εγκυρότητας των εντοπισμένων ακραίων τιμών με βάση την ευθυγράμμισή τους με τα προφίλ των χρηστών</a:t>
            </a:r>
          </a:p>
        </p:txBody>
      </p:sp>
      <p:sp>
        <p:nvSpPr>
          <p:cNvPr id="4" name="Slide Number Placeholder 3"/>
          <p:cNvSpPr>
            <a:spLocks noGrp="1"/>
          </p:cNvSpPr>
          <p:nvPr>
            <p:ph type="sldNum" sz="quarter" idx="5"/>
          </p:nvPr>
        </p:nvSpPr>
        <p:spPr/>
        <p:txBody>
          <a:bodyPr/>
          <a:lstStyle/>
          <a:p>
            <a:fld id="{8E9E0704-FBBC-4D11-894A-7C99CDED953E}" type="slidenum">
              <a:rPr lang="el-GR" smtClean="0"/>
              <a:t>19</a:t>
            </a:fld>
            <a:endParaRPr lang="el-GR"/>
          </a:p>
        </p:txBody>
      </p:sp>
    </p:spTree>
    <p:extLst>
      <p:ext uri="{BB962C8B-B14F-4D97-AF65-F5344CB8AC3E}">
        <p14:creationId xmlns:p14="http://schemas.microsoft.com/office/powerpoint/2010/main" val="13249229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l-GR" dirty="0"/>
          </a:p>
        </p:txBody>
      </p:sp>
      <p:sp>
        <p:nvSpPr>
          <p:cNvPr id="4" name="Slide Number Placeholder 3"/>
          <p:cNvSpPr>
            <a:spLocks noGrp="1"/>
          </p:cNvSpPr>
          <p:nvPr>
            <p:ph type="sldNum" sz="quarter" idx="5"/>
          </p:nvPr>
        </p:nvSpPr>
        <p:spPr/>
        <p:txBody>
          <a:bodyPr/>
          <a:lstStyle/>
          <a:p>
            <a:fld id="{8E9E0704-FBBC-4D11-894A-7C99CDED953E}" type="slidenum">
              <a:rPr lang="el-GR" smtClean="0"/>
              <a:t>20</a:t>
            </a:fld>
            <a:endParaRPr lang="el-GR"/>
          </a:p>
        </p:txBody>
      </p:sp>
    </p:spTree>
    <p:extLst>
      <p:ext uri="{BB962C8B-B14F-4D97-AF65-F5344CB8AC3E}">
        <p14:creationId xmlns:p14="http://schemas.microsoft.com/office/powerpoint/2010/main" val="18891155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Στόχος της εργασία είναι η ανάπτυξη ενός μη επιβλεπόμενου μοντέλου μηχανικής μάθησης για τον εντοπισμό μοτίβων ενδεικτικών πιθανής απάτης.</a:t>
            </a:r>
          </a:p>
          <a:p>
            <a:endParaRPr lang="el-GR" dirty="0"/>
          </a:p>
          <a:p>
            <a:pPr marL="171450" indent="-171450">
              <a:buFont typeface="Arial" panose="020B0604020202020204" pitchFamily="34" charset="0"/>
              <a:buChar char="•"/>
            </a:pPr>
            <a:r>
              <a:rPr lang="el-GR" dirty="0"/>
              <a:t>Ανίχνευση απάτης χωρίς επισημασμένα δεδομένα</a:t>
            </a:r>
          </a:p>
          <a:p>
            <a:pPr marL="171450" indent="-171450">
              <a:buFont typeface="Arial" panose="020B0604020202020204" pitchFamily="34" charset="0"/>
              <a:buChar char="•"/>
            </a:pPr>
            <a:r>
              <a:rPr lang="el-GR" dirty="0"/>
              <a:t>Τα δεδομένα είναι υψηλών διαστάσεων και ανισόρροπα</a:t>
            </a:r>
          </a:p>
          <a:p>
            <a:pPr marL="171450" indent="-171450">
              <a:buFont typeface="Arial" panose="020B0604020202020204" pitchFamily="34" charset="0"/>
              <a:buChar char="•"/>
            </a:pPr>
            <a:r>
              <a:rPr lang="el-GR" dirty="0"/>
              <a:t>Μεγάλο μέγεθος συνόλου δεδομένων (~10 GB)</a:t>
            </a:r>
          </a:p>
        </p:txBody>
      </p:sp>
      <p:sp>
        <p:nvSpPr>
          <p:cNvPr id="4" name="Slide Number Placeholder 3"/>
          <p:cNvSpPr>
            <a:spLocks noGrp="1"/>
          </p:cNvSpPr>
          <p:nvPr>
            <p:ph type="sldNum" sz="quarter" idx="5"/>
          </p:nvPr>
        </p:nvSpPr>
        <p:spPr/>
        <p:txBody>
          <a:bodyPr/>
          <a:lstStyle/>
          <a:p>
            <a:fld id="{8E9E0704-FBBC-4D11-894A-7C99CDED953E}" type="slidenum">
              <a:rPr lang="el-GR" smtClean="0"/>
              <a:t>3</a:t>
            </a:fld>
            <a:endParaRPr lang="el-GR"/>
          </a:p>
        </p:txBody>
      </p:sp>
    </p:spTree>
    <p:extLst>
      <p:ext uri="{BB962C8B-B14F-4D97-AF65-F5344CB8AC3E}">
        <p14:creationId xmlns:p14="http://schemas.microsoft.com/office/powerpoint/2010/main" val="35537768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l-GR" dirty="0"/>
          </a:p>
        </p:txBody>
      </p:sp>
      <p:sp>
        <p:nvSpPr>
          <p:cNvPr id="4" name="Slide Number Placeholder 3"/>
          <p:cNvSpPr>
            <a:spLocks noGrp="1"/>
          </p:cNvSpPr>
          <p:nvPr>
            <p:ph type="sldNum" sz="quarter" idx="5"/>
          </p:nvPr>
        </p:nvSpPr>
        <p:spPr/>
        <p:txBody>
          <a:bodyPr/>
          <a:lstStyle/>
          <a:p>
            <a:fld id="{8E9E0704-FBBC-4D11-894A-7C99CDED953E}" type="slidenum">
              <a:rPr lang="el-GR" smtClean="0"/>
              <a:t>21</a:t>
            </a:fld>
            <a:endParaRPr lang="el-GR"/>
          </a:p>
        </p:txBody>
      </p:sp>
    </p:spTree>
    <p:extLst>
      <p:ext uri="{BB962C8B-B14F-4D97-AF65-F5344CB8AC3E}">
        <p14:creationId xmlns:p14="http://schemas.microsoft.com/office/powerpoint/2010/main" val="35909220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l-GR" dirty="0"/>
              <a:t>Πιθανές βελτιώσεις:</a:t>
            </a:r>
          </a:p>
          <a:p>
            <a:pPr marL="171450" indent="-171450">
              <a:buFont typeface="Arial" panose="020B0604020202020204" pitchFamily="34" charset="0"/>
              <a:buChar char="•"/>
            </a:pPr>
            <a:r>
              <a:rPr lang="el-GR" dirty="0"/>
              <a:t>Χρήση τεχνικών </a:t>
            </a:r>
            <a:r>
              <a:rPr lang="en-US" dirty="0"/>
              <a:t>semi-supervised </a:t>
            </a:r>
            <a:r>
              <a:rPr lang="el-GR" dirty="0"/>
              <a:t>για καλύτερη επικύρωση ανωμαλιών.</a:t>
            </a:r>
          </a:p>
          <a:p>
            <a:pPr marL="171450" indent="-171450">
              <a:buFont typeface="Arial" panose="020B0604020202020204" pitchFamily="34" charset="0"/>
              <a:buChar char="•"/>
            </a:pPr>
            <a:r>
              <a:rPr lang="el-GR" dirty="0"/>
              <a:t>Ανάπτυξη ανίχνευσης σε πραγματικό χρόνο και ενσωμάτωση εποπτευόμενης μάθησης.</a:t>
            </a:r>
          </a:p>
          <a:p>
            <a:pPr marL="0" indent="0">
              <a:buFont typeface="Arial" panose="020B0604020202020204" pitchFamily="34" charset="0"/>
              <a:buNone/>
            </a:pPr>
            <a:endParaRPr lang="el-GR" dirty="0"/>
          </a:p>
          <a:p>
            <a:pPr marL="0" indent="0">
              <a:buFont typeface="Arial" panose="020B0604020202020204" pitchFamily="34" charset="0"/>
              <a:buNone/>
            </a:pPr>
            <a:r>
              <a:rPr lang="el-GR" dirty="0"/>
              <a:t>Ερευνητικές ευκαιρίες:</a:t>
            </a:r>
          </a:p>
          <a:p>
            <a:pPr marL="171450" indent="-171450">
              <a:buFont typeface="Arial" panose="020B0604020202020204" pitchFamily="34" charset="0"/>
              <a:buChar char="•"/>
            </a:pPr>
            <a:r>
              <a:rPr lang="el-GR" dirty="0"/>
              <a:t>διερεύνηση προηγμένων αλγορίθμων όπως τα βαθιά </a:t>
            </a:r>
            <a:r>
              <a:rPr lang="el-GR" dirty="0" err="1"/>
              <a:t>νευρωνικά</a:t>
            </a:r>
            <a:r>
              <a:rPr lang="el-GR" dirty="0"/>
              <a:t> δίκτυα για ανίχνευση βάσει χρόνου</a:t>
            </a:r>
          </a:p>
        </p:txBody>
      </p:sp>
      <p:sp>
        <p:nvSpPr>
          <p:cNvPr id="4" name="Slide Number Placeholder 3"/>
          <p:cNvSpPr>
            <a:spLocks noGrp="1"/>
          </p:cNvSpPr>
          <p:nvPr>
            <p:ph type="sldNum" sz="quarter" idx="5"/>
          </p:nvPr>
        </p:nvSpPr>
        <p:spPr/>
        <p:txBody>
          <a:bodyPr/>
          <a:lstStyle/>
          <a:p>
            <a:fld id="{8E9E0704-FBBC-4D11-894A-7C99CDED953E}" type="slidenum">
              <a:rPr lang="el-GR" smtClean="0"/>
              <a:t>22</a:t>
            </a:fld>
            <a:endParaRPr lang="el-GR"/>
          </a:p>
        </p:txBody>
      </p:sp>
    </p:spTree>
    <p:extLst>
      <p:ext uri="{BB962C8B-B14F-4D97-AF65-F5344CB8AC3E}">
        <p14:creationId xmlns:p14="http://schemas.microsoft.com/office/powerpoint/2010/main" val="39757457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l-GR" dirty="0"/>
          </a:p>
        </p:txBody>
      </p:sp>
      <p:sp>
        <p:nvSpPr>
          <p:cNvPr id="4" name="Slide Number Placeholder 3"/>
          <p:cNvSpPr>
            <a:spLocks noGrp="1"/>
          </p:cNvSpPr>
          <p:nvPr>
            <p:ph type="sldNum" sz="quarter" idx="5"/>
          </p:nvPr>
        </p:nvSpPr>
        <p:spPr/>
        <p:txBody>
          <a:bodyPr/>
          <a:lstStyle/>
          <a:p>
            <a:fld id="{8E9E0704-FBBC-4D11-894A-7C99CDED953E}" type="slidenum">
              <a:rPr lang="el-GR" smtClean="0"/>
              <a:t>23</a:t>
            </a:fld>
            <a:endParaRPr lang="el-GR"/>
          </a:p>
        </p:txBody>
      </p:sp>
    </p:spTree>
    <p:extLst>
      <p:ext uri="{BB962C8B-B14F-4D97-AF65-F5344CB8AC3E}">
        <p14:creationId xmlns:p14="http://schemas.microsoft.com/office/powerpoint/2010/main" val="133364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Από την βιβλιογραφία βρέθηκε </a:t>
            </a:r>
            <a:r>
              <a:rPr lang="el-GR" dirty="0" err="1"/>
              <a:t>οτι</a:t>
            </a:r>
            <a:r>
              <a:rPr lang="el-GR" dirty="0"/>
              <a:t>:</a:t>
            </a:r>
          </a:p>
          <a:p>
            <a:pPr marL="171450" indent="-171450">
              <a:buFont typeface="Arial" panose="020B0604020202020204" pitchFamily="34" charset="0"/>
              <a:buChar char="•"/>
            </a:pPr>
            <a:r>
              <a:rPr lang="el-GR" dirty="0"/>
              <a:t>Η μηχανική μάθηση παρέχει ακριβέστερη ανίχνευση απάτης σε σύγκριση με προσεγγίσεις που βασίζονται σε κανόνες</a:t>
            </a:r>
          </a:p>
          <a:p>
            <a:pPr marL="0" indent="0">
              <a:buFont typeface="Arial" panose="020B0604020202020204" pitchFamily="34" charset="0"/>
              <a:buNone/>
            </a:pPr>
            <a:endParaRPr lang="el-GR" dirty="0"/>
          </a:p>
          <a:p>
            <a:pPr marL="0" indent="0">
              <a:buFont typeface="Arial" panose="020B0604020202020204" pitchFamily="34" charset="0"/>
              <a:buNone/>
            </a:pPr>
            <a:r>
              <a:rPr lang="el-GR" dirty="0"/>
              <a:t>Μερικοί από του πιο συχνούς αλγόριθμους που χρησιμοποιούνται είναι:</a:t>
            </a:r>
          </a:p>
          <a:p>
            <a:pPr marL="0" indent="0">
              <a:buFont typeface="Arial" panose="020B0604020202020204" pitchFamily="34" charset="0"/>
              <a:buNone/>
            </a:pPr>
            <a:endParaRPr lang="el-GR" dirty="0"/>
          </a:p>
          <a:p>
            <a:pPr marL="0" indent="0">
              <a:buFont typeface="Arial" panose="020B0604020202020204" pitchFamily="34" charset="0"/>
              <a:buNone/>
            </a:pPr>
            <a:r>
              <a:rPr lang="el-GR" dirty="0"/>
              <a:t>Τα πλεονεκτήματα για να χρησιμοποιήσει κάποιος μηχανική μάθηση είναι</a:t>
            </a:r>
          </a:p>
          <a:p>
            <a:pPr marL="171450" indent="-171450">
              <a:buFont typeface="Arial" panose="020B0604020202020204" pitchFamily="34" charset="0"/>
              <a:buChar char="•"/>
            </a:pPr>
            <a:r>
              <a:rPr lang="el-GR" dirty="0"/>
              <a:t>Λιγότερα ψευδώς θετικά</a:t>
            </a:r>
          </a:p>
          <a:p>
            <a:pPr marL="171450" indent="-171450">
              <a:buFont typeface="Arial" panose="020B0604020202020204" pitchFamily="34" charset="0"/>
              <a:buChar char="•"/>
            </a:pPr>
            <a:r>
              <a:rPr lang="el-GR" dirty="0"/>
              <a:t>Προσαρμοστική μάθηση</a:t>
            </a:r>
          </a:p>
          <a:p>
            <a:pPr marL="171450" indent="-171450">
              <a:buFont typeface="Arial" panose="020B0604020202020204" pitchFamily="34" charset="0"/>
              <a:buChar char="•"/>
            </a:pPr>
            <a:r>
              <a:rPr lang="el-GR" dirty="0"/>
              <a:t>Ανιχνεύει τα συνεχώς εξελισσόμενα μοτίβα απάτης</a:t>
            </a:r>
          </a:p>
        </p:txBody>
      </p:sp>
      <p:sp>
        <p:nvSpPr>
          <p:cNvPr id="4" name="Slide Number Placeholder 3"/>
          <p:cNvSpPr>
            <a:spLocks noGrp="1"/>
          </p:cNvSpPr>
          <p:nvPr>
            <p:ph type="sldNum" sz="quarter" idx="5"/>
          </p:nvPr>
        </p:nvSpPr>
        <p:spPr/>
        <p:txBody>
          <a:bodyPr/>
          <a:lstStyle/>
          <a:p>
            <a:fld id="{8E9E0704-FBBC-4D11-894A-7C99CDED953E}" type="slidenum">
              <a:rPr lang="el-GR" smtClean="0"/>
              <a:t>4</a:t>
            </a:fld>
            <a:endParaRPr lang="el-GR"/>
          </a:p>
        </p:txBody>
      </p:sp>
    </p:spTree>
    <p:extLst>
      <p:ext uri="{BB962C8B-B14F-4D97-AF65-F5344CB8AC3E}">
        <p14:creationId xmlns:p14="http://schemas.microsoft.com/office/powerpoint/2010/main" val="7175912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Αναφορικά με τα δεδομένα:</a:t>
            </a:r>
          </a:p>
          <a:p>
            <a:endParaRPr lang="el-GR" dirty="0"/>
          </a:p>
          <a:p>
            <a:r>
              <a:rPr lang="el-GR" dirty="0"/>
              <a:t>Πηγή συνόλου του συνόλου δεδομένων ήταν η Εθνική Τράπεζα της Ελλάδος </a:t>
            </a:r>
          </a:p>
          <a:p>
            <a:endParaRPr lang="el-GR" dirty="0"/>
          </a:p>
          <a:p>
            <a:r>
              <a:rPr lang="el-GR" dirty="0"/>
              <a:t>Πιο συγκεκριμένα τα δεδομένα αφορούσαν:</a:t>
            </a:r>
          </a:p>
          <a:p>
            <a:pPr marL="171450" indent="-171450">
              <a:buFont typeface="Arial" panose="020B0604020202020204" pitchFamily="34" charset="0"/>
              <a:buChar char="•"/>
            </a:pPr>
            <a:r>
              <a:rPr lang="el-GR" dirty="0"/>
              <a:t>περίπου 6,5 εκατομμύρια συναλλαγές</a:t>
            </a:r>
          </a:p>
          <a:p>
            <a:pPr marL="171450" indent="-171450">
              <a:buFont typeface="Arial" panose="020B0604020202020204" pitchFamily="34" charset="0"/>
              <a:buChar char="•"/>
            </a:pPr>
            <a:r>
              <a:rPr lang="el-GR" dirty="0"/>
              <a:t>10.000 πελάτες της τράπεζας με τουλάχιστον 1 συναλλαγή την εβδομάδα</a:t>
            </a:r>
          </a:p>
          <a:p>
            <a:pPr marL="171450" indent="-171450">
              <a:buFont typeface="Arial" panose="020B0604020202020204" pitchFamily="34" charset="0"/>
              <a:buChar char="•"/>
            </a:pPr>
            <a:r>
              <a:rPr lang="el-GR" dirty="0"/>
              <a:t>Χρονικό πλαίσιο: δεδομένα ενός έτους (2023) </a:t>
            </a:r>
          </a:p>
          <a:p>
            <a:pPr marL="171450" indent="-171450">
              <a:buFont typeface="Arial" panose="020B0604020202020204" pitchFamily="34" charset="0"/>
              <a:buChar char="•"/>
            </a:pPr>
            <a:r>
              <a:rPr lang="el-GR" dirty="0"/>
              <a:t>Τα δεδομένα παρέχονται σε 6 αρχεία μορφής CSV</a:t>
            </a:r>
          </a:p>
          <a:p>
            <a:pPr marL="171450" indent="-171450">
              <a:buFont typeface="Arial" panose="020B0604020202020204" pitchFamily="34" charset="0"/>
              <a:buChar char="•"/>
            </a:pPr>
            <a:r>
              <a:rPr lang="el-GR" dirty="0"/>
              <a:t>Συνολική μνήμη ~ 10GB</a:t>
            </a:r>
          </a:p>
          <a:p>
            <a:pPr marL="0" indent="0">
              <a:buFont typeface="Arial" panose="020B0604020202020204" pitchFamily="34" charset="0"/>
              <a:buNone/>
            </a:pPr>
            <a:endParaRPr lang="el-GR" dirty="0"/>
          </a:p>
          <a:p>
            <a:pPr marL="0" indent="0">
              <a:buFont typeface="Arial" panose="020B0604020202020204" pitchFamily="34" charset="0"/>
              <a:buNone/>
            </a:pPr>
            <a:r>
              <a:rPr lang="el-GR" dirty="0"/>
              <a:t>Απόρρητο δεδομένων: Χρησιμοποιούνται ανώνυμα αναγνωριστικά στοιχεία.</a:t>
            </a:r>
          </a:p>
        </p:txBody>
      </p:sp>
      <p:sp>
        <p:nvSpPr>
          <p:cNvPr id="4" name="Slide Number Placeholder 3"/>
          <p:cNvSpPr>
            <a:spLocks noGrp="1"/>
          </p:cNvSpPr>
          <p:nvPr>
            <p:ph type="sldNum" sz="quarter" idx="5"/>
          </p:nvPr>
        </p:nvSpPr>
        <p:spPr/>
        <p:txBody>
          <a:bodyPr/>
          <a:lstStyle/>
          <a:p>
            <a:fld id="{8E9E0704-FBBC-4D11-894A-7C99CDED953E}" type="slidenum">
              <a:rPr lang="el-GR" smtClean="0"/>
              <a:t>5</a:t>
            </a:fld>
            <a:endParaRPr lang="el-GR"/>
          </a:p>
        </p:txBody>
      </p:sp>
    </p:spTree>
    <p:extLst>
      <p:ext uri="{BB962C8B-B14F-4D97-AF65-F5344CB8AC3E}">
        <p14:creationId xmlns:p14="http://schemas.microsoft.com/office/powerpoint/2010/main" val="2210358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Σχετικά με την προ επεξεργασία των δεδομένων:</a:t>
            </a:r>
          </a:p>
          <a:p>
            <a:endParaRPr lang="el-GR" dirty="0"/>
          </a:p>
          <a:p>
            <a:r>
              <a:rPr lang="el-GR" dirty="0"/>
              <a:t>Αρχικά:</a:t>
            </a:r>
          </a:p>
          <a:p>
            <a:pPr marL="171450" indent="-171450">
              <a:buFont typeface="Arial" panose="020B0604020202020204" pitchFamily="34" charset="0"/>
              <a:buChar char="•"/>
            </a:pPr>
            <a:r>
              <a:rPr lang="el-GR" dirty="0"/>
              <a:t>Συγχώνευση των αρχείων CSV που περιέχουν συναλλαγές σε ένα πλαίσιο δεδομένων</a:t>
            </a:r>
          </a:p>
          <a:p>
            <a:pPr marL="171450" indent="-171450">
              <a:buFont typeface="Arial" panose="020B0604020202020204" pitchFamily="34" charset="0"/>
              <a:buChar char="•"/>
            </a:pPr>
            <a:r>
              <a:rPr lang="el-GR" dirty="0"/>
              <a:t>Πραγματοποιήθηκαν οι απαραίτητες προσαρμογές στους τύπους μεταβλητών</a:t>
            </a:r>
          </a:p>
          <a:p>
            <a:pPr marL="171450" indent="-171450">
              <a:buFont typeface="Arial" panose="020B0604020202020204" pitchFamily="34" charset="0"/>
              <a:buChar char="•"/>
            </a:pPr>
            <a:r>
              <a:rPr lang="el-GR" dirty="0"/>
              <a:t>Αφαίρεση πεδίων με ΄μη χρήσιμη πληροφορία  (</a:t>
            </a:r>
            <a:r>
              <a:rPr lang="el-GR" dirty="0" err="1"/>
              <a:t>π.χ</a:t>
            </a:r>
            <a:r>
              <a:rPr lang="el-GR" dirty="0"/>
              <a:t>: Πεδία τοποθεσίας με ομοιόμορφες τιμές (περιοχή, χώρα κ.λπ.)</a:t>
            </a:r>
          </a:p>
          <a:p>
            <a:pPr marL="171450" indent="-171450">
              <a:buFont typeface="Arial" panose="020B0604020202020204" pitchFamily="34" charset="0"/>
              <a:buChar char="•"/>
            </a:pPr>
            <a:r>
              <a:rPr lang="el-GR" dirty="0"/>
              <a:t>Αφαίρεση διπλότυπων συναλλαγών</a:t>
            </a:r>
          </a:p>
          <a:p>
            <a:pPr marL="171450" indent="-171450">
              <a:buFont typeface="Arial" panose="020B0604020202020204" pitchFamily="34" charset="0"/>
              <a:buChar char="•"/>
            </a:pPr>
            <a:r>
              <a:rPr lang="el-GR" dirty="0"/>
              <a:t>Τέλος, Εξαιρέθηκαν συναλλαγές με μηδενικό ποσό για να βελτιωθεί η συνάφεια του μοντέλου</a:t>
            </a:r>
          </a:p>
        </p:txBody>
      </p:sp>
      <p:sp>
        <p:nvSpPr>
          <p:cNvPr id="4" name="Slide Number Placeholder 3"/>
          <p:cNvSpPr>
            <a:spLocks noGrp="1"/>
          </p:cNvSpPr>
          <p:nvPr>
            <p:ph type="sldNum" sz="quarter" idx="5"/>
          </p:nvPr>
        </p:nvSpPr>
        <p:spPr/>
        <p:txBody>
          <a:bodyPr/>
          <a:lstStyle/>
          <a:p>
            <a:fld id="{8E9E0704-FBBC-4D11-894A-7C99CDED953E}" type="slidenum">
              <a:rPr lang="el-GR" smtClean="0"/>
              <a:t>6</a:t>
            </a:fld>
            <a:endParaRPr lang="el-GR"/>
          </a:p>
        </p:txBody>
      </p:sp>
    </p:spTree>
    <p:extLst>
      <p:ext uri="{BB962C8B-B14F-4D97-AF65-F5344CB8AC3E}">
        <p14:creationId xmlns:p14="http://schemas.microsoft.com/office/powerpoint/2010/main" val="37041791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Περνώντας σε μια πρώτη ανάλυση των δεδομένων:</a:t>
            </a:r>
          </a:p>
          <a:p>
            <a:pPr marL="171450" indent="-171450">
              <a:buFont typeface="Arial" panose="020B0604020202020204" pitchFamily="34" charset="0"/>
              <a:buChar char="•"/>
            </a:pPr>
            <a:r>
              <a:rPr lang="el-GR" dirty="0"/>
              <a:t>71% των συναλλαγών ήταν ανέπαφες</a:t>
            </a:r>
          </a:p>
          <a:p>
            <a:pPr marL="171450" indent="-171450">
              <a:buFont typeface="Arial" panose="020B0604020202020204" pitchFamily="34" charset="0"/>
              <a:buChar char="•"/>
            </a:pPr>
            <a:r>
              <a:rPr lang="el-GR" dirty="0"/>
              <a:t>17% περιλάμβανε εισαγωγή </a:t>
            </a:r>
            <a:r>
              <a:rPr lang="en-US" dirty="0"/>
              <a:t>PIN</a:t>
            </a:r>
            <a:endParaRPr lang="el-GR" dirty="0"/>
          </a:p>
          <a:p>
            <a:pPr marL="171450" indent="-171450">
              <a:buFont typeface="Arial" panose="020B0604020202020204" pitchFamily="34" charset="0"/>
              <a:buChar char="•"/>
            </a:pPr>
            <a:r>
              <a:rPr lang="el-GR" dirty="0"/>
              <a:t>18% αφορούσαν το ηλεκτρονικό εμπόριο</a:t>
            </a:r>
          </a:p>
        </p:txBody>
      </p:sp>
      <p:sp>
        <p:nvSpPr>
          <p:cNvPr id="4" name="Slide Number Placeholder 3"/>
          <p:cNvSpPr>
            <a:spLocks noGrp="1"/>
          </p:cNvSpPr>
          <p:nvPr>
            <p:ph type="sldNum" sz="quarter" idx="5"/>
          </p:nvPr>
        </p:nvSpPr>
        <p:spPr/>
        <p:txBody>
          <a:bodyPr/>
          <a:lstStyle/>
          <a:p>
            <a:fld id="{8E9E0704-FBBC-4D11-894A-7C99CDED953E}" type="slidenum">
              <a:rPr lang="el-GR" smtClean="0"/>
              <a:t>7</a:t>
            </a:fld>
            <a:endParaRPr lang="el-GR"/>
          </a:p>
        </p:txBody>
      </p:sp>
    </p:spTree>
    <p:extLst>
      <p:ext uri="{BB962C8B-B14F-4D97-AF65-F5344CB8AC3E}">
        <p14:creationId xmlns:p14="http://schemas.microsoft.com/office/powerpoint/2010/main" val="25372821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err="1"/>
              <a:t>Συνεχίζωντας</a:t>
            </a:r>
            <a:r>
              <a:rPr lang="el-GR" dirty="0"/>
              <a:t>, αναφορικά με το Τερματικό της συναλλαγής:</a:t>
            </a:r>
          </a:p>
          <a:p>
            <a:endParaRPr lang="el-GR" dirty="0"/>
          </a:p>
          <a:p>
            <a:pPr marL="171450" indent="-171450">
              <a:buFont typeface="Arial" panose="020B0604020202020204" pitchFamily="34" charset="0"/>
              <a:buChar char="•"/>
            </a:pPr>
            <a:r>
              <a:rPr lang="el-GR" dirty="0"/>
              <a:t>Η πλειονότητα των συναλλαγών POS πραγματοποιήθηκε στην Ευρώπη (98,4%)</a:t>
            </a:r>
          </a:p>
          <a:p>
            <a:pPr marL="171450" indent="-171450">
              <a:buFont typeface="Arial" panose="020B0604020202020204" pitchFamily="34" charset="0"/>
              <a:buChar char="•"/>
            </a:pPr>
            <a:r>
              <a:rPr lang="el-GR" dirty="0"/>
              <a:t>Οι 3 πρώτες χώρες POS είναι η Ελλάδα, η Ιρλανδία και η Μάλτα</a:t>
            </a:r>
          </a:p>
          <a:p>
            <a:pPr marL="171450" indent="-171450">
              <a:buFont typeface="Arial" panose="020B0604020202020204" pitchFamily="34" charset="0"/>
              <a:buChar char="•"/>
            </a:pPr>
            <a:r>
              <a:rPr lang="el-GR" dirty="0"/>
              <a:t>Τα κυριότερα ονόματα POS εμπόρων είναι σούπερ </a:t>
            </a:r>
            <a:r>
              <a:rPr lang="el-GR" dirty="0" err="1"/>
              <a:t>μάρκετ</a:t>
            </a:r>
            <a:r>
              <a:rPr lang="el-GR" dirty="0"/>
              <a:t>, συσκευές παράδοσης, πρατήρια καυσίμων και εταιρείες τυχερών παιχνιδιών.</a:t>
            </a:r>
          </a:p>
          <a:p>
            <a:endParaRPr lang="el-GR" dirty="0"/>
          </a:p>
        </p:txBody>
      </p:sp>
      <p:sp>
        <p:nvSpPr>
          <p:cNvPr id="4" name="Slide Number Placeholder 3"/>
          <p:cNvSpPr>
            <a:spLocks noGrp="1"/>
          </p:cNvSpPr>
          <p:nvPr>
            <p:ph type="sldNum" sz="quarter" idx="5"/>
          </p:nvPr>
        </p:nvSpPr>
        <p:spPr/>
        <p:txBody>
          <a:bodyPr/>
          <a:lstStyle/>
          <a:p>
            <a:fld id="{8E9E0704-FBBC-4D11-894A-7C99CDED953E}" type="slidenum">
              <a:rPr lang="el-GR" smtClean="0"/>
              <a:t>8</a:t>
            </a:fld>
            <a:endParaRPr lang="el-GR"/>
          </a:p>
        </p:txBody>
      </p:sp>
    </p:spTree>
    <p:extLst>
      <p:ext uri="{BB962C8B-B14F-4D97-AF65-F5344CB8AC3E}">
        <p14:creationId xmlns:p14="http://schemas.microsoft.com/office/powerpoint/2010/main" val="5254772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Τέλος, Αναφορικά με την διεκπεραίωση των συναλλαγών:</a:t>
            </a:r>
          </a:p>
          <a:p>
            <a:pPr marL="171450" indent="-171450">
              <a:buFont typeface="Arial" panose="020B0604020202020204" pitchFamily="34" charset="0"/>
              <a:buChar char="•"/>
            </a:pPr>
            <a:r>
              <a:rPr lang="el-GR" dirty="0"/>
              <a:t>Μόνο το 5,1% των συναλλαγών απορρίφθηκε.</a:t>
            </a:r>
          </a:p>
          <a:p>
            <a:pPr marL="171450" indent="-171450">
              <a:buFont typeface="Arial" panose="020B0604020202020204" pitchFamily="34" charset="0"/>
              <a:buChar char="•"/>
            </a:pPr>
            <a:r>
              <a:rPr lang="el-GR" dirty="0"/>
              <a:t>Το 94,8% των συναλλαγών έγιναν δεκτές (Κωδικός αποτελέσματος 0)</a:t>
            </a:r>
          </a:p>
          <a:p>
            <a:pPr marL="171450" indent="-171450">
              <a:buFont typeface="Arial" panose="020B0604020202020204" pitchFamily="34" charset="0"/>
              <a:buChar char="•"/>
            </a:pPr>
            <a:r>
              <a:rPr lang="el-GR" dirty="0"/>
              <a:t>2% των συναλλαγών που επισημάνθηκαν με τον κωδικό 405 (Όριο χρήσης «Ανέπαφων συναλλαγών»</a:t>
            </a:r>
          </a:p>
          <a:p>
            <a:pPr marL="171450" indent="-171450">
              <a:buFont typeface="Arial" panose="020B0604020202020204" pitchFamily="34" charset="0"/>
              <a:buChar char="•"/>
            </a:pPr>
            <a:r>
              <a:rPr lang="el-GR" dirty="0"/>
              <a:t>Το 1,7% ήταν συναλλαγές με κωδικό αποτελέσματος 51 που σημαίνει «Δεν επαρκούν τα χρήματα».</a:t>
            </a:r>
          </a:p>
        </p:txBody>
      </p:sp>
      <p:sp>
        <p:nvSpPr>
          <p:cNvPr id="4" name="Slide Number Placeholder 3"/>
          <p:cNvSpPr>
            <a:spLocks noGrp="1"/>
          </p:cNvSpPr>
          <p:nvPr>
            <p:ph type="sldNum" sz="quarter" idx="5"/>
          </p:nvPr>
        </p:nvSpPr>
        <p:spPr/>
        <p:txBody>
          <a:bodyPr/>
          <a:lstStyle/>
          <a:p>
            <a:fld id="{8E9E0704-FBBC-4D11-894A-7C99CDED953E}" type="slidenum">
              <a:rPr lang="el-GR" smtClean="0"/>
              <a:t>9</a:t>
            </a:fld>
            <a:endParaRPr lang="el-GR"/>
          </a:p>
        </p:txBody>
      </p:sp>
    </p:spTree>
    <p:extLst>
      <p:ext uri="{BB962C8B-B14F-4D97-AF65-F5344CB8AC3E}">
        <p14:creationId xmlns:p14="http://schemas.microsoft.com/office/powerpoint/2010/main" val="779853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l-GR" b="0" dirty="0" err="1"/>
              <a:t>Συνεχίζωντας</a:t>
            </a:r>
            <a:r>
              <a:rPr lang="el-GR" b="0" dirty="0"/>
              <a:t> με την μεθοδολογία που ακολουθήσαμε, Τα μοντέλα που επιλέχθηκαν είναι:</a:t>
            </a:r>
          </a:p>
          <a:p>
            <a:pPr marL="171450" indent="-171450">
              <a:buFont typeface="Arial" panose="020B0604020202020204" pitchFamily="34" charset="0"/>
              <a:buChar char="•"/>
            </a:pPr>
            <a:r>
              <a:rPr lang="en-US" b="0" dirty="0"/>
              <a:t>K – Prototypes:</a:t>
            </a:r>
            <a:endParaRPr lang="el-GR" b="0" dirty="0"/>
          </a:p>
          <a:p>
            <a:pPr marL="628650" lvl="1" indent="-171450">
              <a:buFont typeface="Arial" panose="020B0604020202020204" pitchFamily="34" charset="0"/>
              <a:buChar char="•"/>
            </a:pPr>
            <a:r>
              <a:rPr lang="el-GR" b="0" dirty="0"/>
              <a:t>Κατάλληλο για μικτούς τύπους δεδομένων (αριθμητικά και κατηγορικά)</a:t>
            </a:r>
          </a:p>
          <a:p>
            <a:pPr marL="628650" lvl="1" indent="-171450">
              <a:buFont typeface="Arial" panose="020B0604020202020204" pitchFamily="34" charset="0"/>
              <a:buChar char="•"/>
            </a:pPr>
            <a:r>
              <a:rPr lang="el-GR" b="0" dirty="0"/>
              <a:t>Υβριδικός συνδυασμός των K-</a:t>
            </a:r>
            <a:r>
              <a:rPr lang="el-GR" b="0" dirty="0" err="1"/>
              <a:t>means</a:t>
            </a:r>
            <a:r>
              <a:rPr lang="el-GR" b="0" dirty="0"/>
              <a:t> και K- </a:t>
            </a:r>
            <a:r>
              <a:rPr lang="el-GR" b="0" dirty="0" err="1"/>
              <a:t>modes</a:t>
            </a:r>
            <a:endParaRPr lang="el-GR" b="0" dirty="0"/>
          </a:p>
          <a:p>
            <a:pPr marL="628650" lvl="1" indent="-171450">
              <a:buFont typeface="Arial" panose="020B0604020202020204" pitchFamily="34" charset="0"/>
              <a:buChar char="•"/>
            </a:pPr>
            <a:r>
              <a:rPr lang="el-GR" b="0" dirty="0"/>
              <a:t>Χρήση ευκλείδειας απόστασης για αριθμητικές τιμές</a:t>
            </a:r>
          </a:p>
          <a:p>
            <a:pPr marL="628650" lvl="1" indent="-171450">
              <a:buFont typeface="Arial" panose="020B0604020202020204" pitchFamily="34" charset="0"/>
              <a:buChar char="•"/>
            </a:pPr>
            <a:r>
              <a:rPr lang="el-GR" b="0" dirty="0"/>
              <a:t>Και απόσταση </a:t>
            </a:r>
            <a:r>
              <a:rPr lang="el-GR" b="0" dirty="0" err="1"/>
              <a:t>Hamming</a:t>
            </a:r>
            <a:r>
              <a:rPr lang="el-GR" b="0" dirty="0"/>
              <a:t> για κατηγορικές τιμές (μέτρο ανομοιότητας)</a:t>
            </a:r>
          </a:p>
          <a:p>
            <a:pPr marL="457200" lvl="1" indent="0">
              <a:buFont typeface="Arial" panose="020B0604020202020204" pitchFamily="34" charset="0"/>
              <a:buNone/>
            </a:pPr>
            <a:endParaRPr lang="el-GR" b="0" dirty="0"/>
          </a:p>
          <a:p>
            <a:pPr marL="171450" indent="-171450">
              <a:buFont typeface="Arial" panose="020B0604020202020204" pitchFamily="34" charset="0"/>
              <a:buChar char="•"/>
            </a:pPr>
            <a:r>
              <a:rPr lang="el-GR" b="0" dirty="0"/>
              <a:t>Ανίχνευση ακραίων τιμών με μοντέλα </a:t>
            </a:r>
            <a:r>
              <a:rPr lang="el-GR" b="0" dirty="0" err="1"/>
              <a:t>PyOD</a:t>
            </a:r>
            <a:r>
              <a:rPr lang="el-GR" b="0" dirty="0"/>
              <a:t>:</a:t>
            </a:r>
          </a:p>
          <a:p>
            <a:pPr marL="628650" lvl="1" indent="-171450">
              <a:buFont typeface="Arial" panose="020B0604020202020204" pitchFamily="34" charset="0"/>
              <a:buChar char="•"/>
            </a:pPr>
            <a:r>
              <a:rPr lang="el-GR" b="0" dirty="0"/>
              <a:t>Παρέχει ένα ευρύ φάσμα αλγορίθμων ανίχνευσης ακραίων τιμών)</a:t>
            </a:r>
          </a:p>
          <a:p>
            <a:pPr marL="628650" lvl="1" indent="-171450">
              <a:buFont typeface="Arial" panose="020B0604020202020204" pitchFamily="34" charset="0"/>
              <a:buChar char="•"/>
            </a:pPr>
            <a:r>
              <a:rPr lang="el-GR" b="0" dirty="0"/>
              <a:t>Παρέχει μοντέλα με βάση την απόσταση, με βάση την πυκνότητα, μεθόδους με βάση το μοντέλο και</a:t>
            </a:r>
            <a:r>
              <a:rPr lang="en-US" b="0" dirty="0"/>
              <a:t> </a:t>
            </a:r>
            <a:r>
              <a:rPr lang="el-GR" b="0" dirty="0" err="1"/>
              <a:t>πιθανοτικές</a:t>
            </a:r>
            <a:r>
              <a:rPr lang="el-GR" b="0" dirty="0"/>
              <a:t> τεχνικές.</a:t>
            </a:r>
          </a:p>
          <a:p>
            <a:pPr marL="0" indent="0">
              <a:buFont typeface="Arial" panose="020B0604020202020204" pitchFamily="34" charset="0"/>
              <a:buNone/>
            </a:pPr>
            <a:endParaRPr lang="el-GR" b="1" dirty="0"/>
          </a:p>
          <a:p>
            <a:pPr marL="171450" indent="-171450">
              <a:buFont typeface="Arial" panose="020B0604020202020204" pitchFamily="34" charset="0"/>
              <a:buChar char="•"/>
            </a:pPr>
            <a:r>
              <a:rPr lang="el-GR" b="1" dirty="0"/>
              <a:t>Τεχνικές που βασίζονται στην απόσταση</a:t>
            </a:r>
            <a:r>
              <a:rPr lang="el-GR" dirty="0"/>
              <a:t>,</a:t>
            </a:r>
            <a:r>
              <a:rPr lang="en-US" dirty="0"/>
              <a:t> </a:t>
            </a:r>
            <a:r>
              <a:rPr lang="el-GR" dirty="0"/>
              <a:t>είναι μέθοδοι που υπολογίζουν την απόσταση μεταξύ σημείων δεδομένων και χρησιμοποιούν μέτρα εγγύτητας για τον εντοπισμό ακραίων τιμών. </a:t>
            </a:r>
            <a:endParaRPr lang="en-US" dirty="0"/>
          </a:p>
          <a:p>
            <a:pPr marL="171450" indent="-171450">
              <a:buFont typeface="Arial" panose="020B0604020202020204" pitchFamily="34" charset="0"/>
              <a:buChar char="•"/>
            </a:pPr>
            <a:r>
              <a:rPr lang="el-GR" b="1" dirty="0"/>
              <a:t>Προσεγγίσεις με βάση την πυκνότητα</a:t>
            </a:r>
            <a:r>
              <a:rPr lang="el-GR" dirty="0"/>
              <a:t>, εκτιμούν την πυκνότητα των δεδομένων για τον εντοπισμό ανωμαλιών. Ταξινομούν τις περιπτώσεις με χαμηλή πυκνότητα ως ακραίες τιμές,</a:t>
            </a:r>
            <a:r>
              <a:rPr lang="en-US" dirty="0"/>
              <a:t> </a:t>
            </a:r>
            <a:r>
              <a:rPr lang="el-GR" dirty="0"/>
              <a:t>υποθέτοντας ότι οι ανωμαλίες εμφανίζονται σε αραιοκατοικημένες περιοχές του χώρου χαρακτηριστικών.</a:t>
            </a:r>
            <a:endParaRPr lang="en-US" dirty="0"/>
          </a:p>
          <a:p>
            <a:pPr marL="171450" indent="-171450">
              <a:buFont typeface="Arial" panose="020B0604020202020204" pitchFamily="34" charset="0"/>
              <a:buChar char="•"/>
            </a:pPr>
            <a:r>
              <a:rPr lang="el-GR" b="1" dirty="0"/>
              <a:t>Οι αλγόριθμοι που βασίζονται σε μοντέλα</a:t>
            </a:r>
            <a:r>
              <a:rPr lang="el-GR" dirty="0"/>
              <a:t>, είναι μέθοδοι που κατασκευάζουν μοντέλα φυσιολογικής συμπεριφοράς και αναγνωρίζουν τις περιπτώσεις που αποκλίνουν σημαντικά από το μοντέλο ως ακραίες.</a:t>
            </a:r>
            <a:endParaRPr lang="en-US" dirty="0"/>
          </a:p>
          <a:p>
            <a:pPr marL="171450" indent="-171450">
              <a:buFont typeface="Arial" panose="020B0604020202020204" pitchFamily="34" charset="0"/>
              <a:buChar char="•"/>
            </a:pPr>
            <a:r>
              <a:rPr lang="en-US" b="1" dirty="0"/>
              <a:t>O</a:t>
            </a:r>
            <a:r>
              <a:rPr lang="el-GR" b="1" dirty="0"/>
              <a:t>ι πιθανολογικές τεχνικές</a:t>
            </a:r>
            <a:r>
              <a:rPr lang="el-GR" dirty="0"/>
              <a:t>,, αξιολογούν την πιθανότητα μια περίπτωση να είναι ακραία με βάση τη συνδεσιμότητά της με άλλα σημεία δεδομένων. Αυτές οι μέθοδοι αποδίδουν βαθμολογίες ακραίων στοιχείων που αντικατοπτρίζουν την πιθανότητα μια περίπτωση να είναι ανώμαλη.</a:t>
            </a:r>
          </a:p>
        </p:txBody>
      </p:sp>
      <p:sp>
        <p:nvSpPr>
          <p:cNvPr id="4" name="Slide Number Placeholder 3"/>
          <p:cNvSpPr>
            <a:spLocks noGrp="1"/>
          </p:cNvSpPr>
          <p:nvPr>
            <p:ph type="sldNum" sz="quarter" idx="5"/>
          </p:nvPr>
        </p:nvSpPr>
        <p:spPr/>
        <p:txBody>
          <a:bodyPr/>
          <a:lstStyle/>
          <a:p>
            <a:fld id="{8E9E0704-FBBC-4D11-894A-7C99CDED953E}" type="slidenum">
              <a:rPr lang="el-GR" smtClean="0"/>
              <a:t>10</a:t>
            </a:fld>
            <a:endParaRPr lang="el-GR"/>
          </a:p>
        </p:txBody>
      </p:sp>
    </p:spTree>
    <p:extLst>
      <p:ext uri="{BB962C8B-B14F-4D97-AF65-F5344CB8AC3E}">
        <p14:creationId xmlns:p14="http://schemas.microsoft.com/office/powerpoint/2010/main" val="37598031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11/12/2024</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139512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11/12/2024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32222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11/12/2024</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317314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11/12/2024</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925822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11/12/2024</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45784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11/12/2024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127033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11/12/2024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326417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11/12/2024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55764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11/12/2024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914939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11/12/2024</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4770533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11/12/2024</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1415915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ED291B17-9318-49DB-B28B-6E5994AE9581}" type="datetime1">
              <a:rPr lang="en-US" smtClean="0"/>
              <a:t>11/12/2024</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775452381"/>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hf sldNum="0" hdr="0" ftr="0" dt="0"/>
  <p:txStyles>
    <p:title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00000"/>
        </a:lnSpc>
        <a:spcBef>
          <a:spcPct val="20000"/>
        </a:spcBef>
        <a:spcAft>
          <a:spcPts val="600"/>
        </a:spcAft>
        <a:buClr>
          <a:schemeClr val="accent1"/>
        </a:buClr>
        <a:buSzPct val="92000"/>
        <a:buFont typeface="Wingdings 2" panose="05020102010507070707" pitchFamily="18" charset="2"/>
        <a:buChar char=""/>
        <a:defRPr sz="1800" kern="1200">
          <a:solidFill>
            <a:schemeClr val="tx1">
              <a:lumMod val="75000"/>
              <a:lumOff val="25000"/>
            </a:schemeClr>
          </a:solidFill>
          <a:latin typeface="+mn-lt"/>
          <a:ea typeface="+mn-ea"/>
          <a:cs typeface="+mn-cs"/>
        </a:defRPr>
      </a:lvl1pPr>
      <a:lvl2pPr marL="630000" indent="-306000" algn="l" defTabSz="457200" rtl="0" eaLnBrk="1" latinLnBrk="0" hangingPunct="1">
        <a:lnSpc>
          <a:spcPct val="100000"/>
        </a:lnSpc>
        <a:spcBef>
          <a:spcPct val="20000"/>
        </a:spcBef>
        <a:spcAft>
          <a:spcPts val="600"/>
        </a:spcAft>
        <a:buClr>
          <a:schemeClr val="accent1"/>
        </a:buClr>
        <a:buSzPct val="92000"/>
        <a:buFont typeface="Wingdings 2" panose="05020102010507070707" pitchFamily="18" charset="2"/>
        <a:buChar char=""/>
        <a:defRPr sz="1600" kern="1200">
          <a:solidFill>
            <a:schemeClr val="tx1">
              <a:lumMod val="75000"/>
              <a:lumOff val="25000"/>
            </a:schemeClr>
          </a:solidFill>
          <a:latin typeface="+mn-lt"/>
          <a:ea typeface="+mn-ea"/>
          <a:cs typeface="+mn-cs"/>
        </a:defRPr>
      </a:lvl2pPr>
      <a:lvl3pPr marL="900000" indent="-270000" algn="l" defTabSz="457200" rtl="0" eaLnBrk="1" latinLnBrk="0" hangingPunct="1">
        <a:lnSpc>
          <a:spcPct val="100000"/>
        </a:lnSpc>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3pPr>
      <a:lvl4pPr marL="1242000" indent="-234000" algn="l" defTabSz="457200" rtl="0" eaLnBrk="1" latinLnBrk="0" hangingPunct="1">
        <a:lnSpc>
          <a:spcPct val="100000"/>
        </a:lnSpc>
        <a:spcBef>
          <a:spcPct val="20000"/>
        </a:spcBef>
        <a:spcAft>
          <a:spcPts val="600"/>
        </a:spcAft>
        <a:buClr>
          <a:schemeClr val="accent1"/>
        </a:buClr>
        <a:buSzPct val="92000"/>
        <a:buFont typeface="Wingdings 2" panose="05020102010507070707" pitchFamily="18" charset="2"/>
        <a:buChar char=""/>
        <a:defRPr sz="1200" kern="1200">
          <a:solidFill>
            <a:schemeClr val="tx1">
              <a:lumMod val="75000"/>
              <a:lumOff val="25000"/>
            </a:schemeClr>
          </a:solidFill>
          <a:latin typeface="+mn-lt"/>
          <a:ea typeface="+mn-ea"/>
          <a:cs typeface="+mn-cs"/>
        </a:defRPr>
      </a:lvl4pPr>
      <a:lvl5pPr marL="1602000" indent="-234000" algn="l" defTabSz="457200" rtl="0" eaLnBrk="1" latinLnBrk="0" hangingPunct="1">
        <a:lnSpc>
          <a:spcPct val="100000"/>
        </a:lnSpc>
        <a:spcBef>
          <a:spcPct val="20000"/>
        </a:spcBef>
        <a:spcAft>
          <a:spcPts val="600"/>
        </a:spcAft>
        <a:buClr>
          <a:schemeClr val="accent1"/>
        </a:buClr>
        <a:buSzPct val="92000"/>
        <a:buFont typeface="Wingdings 2" panose="05020102010507070707" pitchFamily="18" charset="2"/>
        <a:buChar char=""/>
        <a:defRPr sz="12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jpeg"/><Relationship Id="rId7"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chart" Target="../charts/chart8.xml"/><Relationship Id="rId4" Type="http://schemas.openxmlformats.org/officeDocument/2006/relationships/chart" Target="../charts/char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2"/>
          <a:srcRect l="26665" r="33899" b="-1"/>
          <a:stretch/>
        </p:blipFill>
        <p:spPr>
          <a:xfrm>
            <a:off x="9062976" y="10"/>
            <a:ext cx="3129023"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0" y="1579661"/>
            <a:ext cx="9248172" cy="1938992"/>
          </a:xfrm>
          <a:prstGeom prst="rect">
            <a:avLst/>
          </a:prstGeom>
          <a:noFill/>
        </p:spPr>
        <p:txBody>
          <a:bodyPr wrap="square" rtlCol="0">
            <a:spAutoFit/>
          </a:bodyPr>
          <a:lstStyle/>
          <a:p>
            <a:r>
              <a:rPr lang="en-US" sz="4000" dirty="0">
                <a:solidFill>
                  <a:srgbClr val="2C363A"/>
                </a:solidFill>
                <a:highlight>
                  <a:srgbClr val="FFFFFF"/>
                </a:highlight>
                <a:latin typeface="Aptos" panose="020B0004020202020204" pitchFamily="34" charset="0"/>
              </a:rPr>
              <a:t>A </a:t>
            </a:r>
            <a:r>
              <a:rPr lang="en-US" sz="4000" b="0" i="0" dirty="0">
                <a:solidFill>
                  <a:srgbClr val="2C363A"/>
                </a:solidFill>
                <a:effectLst/>
                <a:highlight>
                  <a:srgbClr val="FFFFFF"/>
                </a:highlight>
                <a:latin typeface="Aptos" panose="020B0004020202020204" pitchFamily="34" charset="0"/>
              </a:rPr>
              <a:t>Credit Card Fraud Detection Model </a:t>
            </a:r>
          </a:p>
          <a:p>
            <a:r>
              <a:rPr lang="en-US" sz="4000" b="0" i="0" dirty="0">
                <a:solidFill>
                  <a:srgbClr val="2C363A"/>
                </a:solidFill>
                <a:effectLst/>
                <a:highlight>
                  <a:srgbClr val="FFFFFF"/>
                </a:highlight>
                <a:latin typeface="Aptos" panose="020B0004020202020204" pitchFamily="34" charset="0"/>
              </a:rPr>
              <a:t>using Unsupervised Machine Learning Algorithms</a:t>
            </a:r>
            <a:endParaRPr lang="el-GR" sz="4000" dirty="0">
              <a:solidFill>
                <a:schemeClr val="bg1">
                  <a:lumMod val="75000"/>
                  <a:lumOff val="25000"/>
                </a:schemeClr>
              </a:solidFill>
            </a:endParaRPr>
          </a:p>
        </p:txBody>
      </p:sp>
      <p:sp>
        <p:nvSpPr>
          <p:cNvPr id="14" name="TextBox 13">
            <a:extLst>
              <a:ext uri="{FF2B5EF4-FFF2-40B4-BE49-F238E27FC236}">
                <a16:creationId xmlns:a16="http://schemas.microsoft.com/office/drawing/2014/main" id="{58B03A74-FE16-9172-D2CF-98C9514B3B54}"/>
              </a:ext>
            </a:extLst>
          </p:cNvPr>
          <p:cNvSpPr txBox="1"/>
          <p:nvPr/>
        </p:nvSpPr>
        <p:spPr>
          <a:xfrm>
            <a:off x="104171" y="5379242"/>
            <a:ext cx="5991828" cy="1015663"/>
          </a:xfrm>
          <a:prstGeom prst="rect">
            <a:avLst/>
          </a:prstGeom>
          <a:noFill/>
        </p:spPr>
        <p:txBody>
          <a:bodyPr wrap="square" rtlCol="0">
            <a:spAutoFit/>
          </a:bodyPr>
          <a:lstStyle/>
          <a:p>
            <a:r>
              <a:rPr lang="en-US" sz="2000" dirty="0">
                <a:solidFill>
                  <a:srgbClr val="2C363A"/>
                </a:solidFill>
                <a:highlight>
                  <a:srgbClr val="FFFFFF"/>
                </a:highlight>
                <a:latin typeface="Aptos" panose="020B0004020202020204" pitchFamily="34" charset="0"/>
              </a:rPr>
              <a:t>Student: Evangelos Intzoglou</a:t>
            </a:r>
          </a:p>
          <a:p>
            <a:r>
              <a:rPr lang="en-US" sz="2000" dirty="0">
                <a:solidFill>
                  <a:srgbClr val="2C363A"/>
                </a:solidFill>
                <a:highlight>
                  <a:srgbClr val="FFFFFF"/>
                </a:highlight>
                <a:latin typeface="Aptos" panose="020B0004020202020204" pitchFamily="34" charset="0"/>
              </a:rPr>
              <a:t>Academic Supervisor: T. Lappas</a:t>
            </a:r>
          </a:p>
          <a:p>
            <a:r>
              <a:rPr lang="en-US" sz="2000" b="0" i="0" dirty="0">
                <a:solidFill>
                  <a:srgbClr val="2C363A"/>
                </a:solidFill>
                <a:effectLst/>
                <a:highlight>
                  <a:srgbClr val="FFFFFF"/>
                </a:highlight>
                <a:latin typeface="Aptos" panose="020B0004020202020204" pitchFamily="34" charset="0"/>
              </a:rPr>
              <a:t>Company Supervisor: G.Zevgaropoulou</a:t>
            </a:r>
          </a:p>
        </p:txBody>
      </p:sp>
      <p:pic>
        <p:nvPicPr>
          <p:cNvPr id="28" name="Picture 27" descr="A statue of a person&#10;&#10;Description automatically generated">
            <a:extLst>
              <a:ext uri="{FF2B5EF4-FFF2-40B4-BE49-F238E27FC236}">
                <a16:creationId xmlns:a16="http://schemas.microsoft.com/office/drawing/2014/main" id="{C515DD13-2F9E-716B-7AE1-0F27B7B4EB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42269" y="141868"/>
            <a:ext cx="4371975" cy="1050242"/>
          </a:xfrm>
          <a:prstGeom prst="rect">
            <a:avLst/>
          </a:prstGeom>
        </p:spPr>
      </p:pic>
      <p:sp>
        <p:nvSpPr>
          <p:cNvPr id="34" name="TextBox 33">
            <a:extLst>
              <a:ext uri="{FF2B5EF4-FFF2-40B4-BE49-F238E27FC236}">
                <a16:creationId xmlns:a16="http://schemas.microsoft.com/office/drawing/2014/main" id="{C6174DA6-1231-AC7E-2AB5-F14273462501}"/>
              </a:ext>
            </a:extLst>
          </p:cNvPr>
          <p:cNvSpPr txBox="1"/>
          <p:nvPr/>
        </p:nvSpPr>
        <p:spPr>
          <a:xfrm>
            <a:off x="3447324" y="3899054"/>
            <a:ext cx="2561863" cy="400110"/>
          </a:xfrm>
          <a:prstGeom prst="rect">
            <a:avLst/>
          </a:prstGeom>
          <a:noFill/>
        </p:spPr>
        <p:txBody>
          <a:bodyPr wrap="square" rtlCol="0">
            <a:spAutoFit/>
          </a:bodyPr>
          <a:lstStyle/>
          <a:p>
            <a:pPr algn="ctr"/>
            <a:r>
              <a:rPr lang="en-US" sz="2000" dirty="0">
                <a:solidFill>
                  <a:srgbClr val="2C363A"/>
                </a:solidFill>
                <a:highlight>
                  <a:srgbClr val="FFFFFF"/>
                </a:highlight>
                <a:latin typeface="Aptos" panose="020B0004020202020204" pitchFamily="34" charset="0"/>
              </a:rPr>
              <a:t>MSc In Data Science</a:t>
            </a:r>
            <a:endParaRPr lang="en-US" sz="2000" b="0" i="0" dirty="0">
              <a:solidFill>
                <a:srgbClr val="2C363A"/>
              </a:solidFill>
              <a:effectLst/>
              <a:highlight>
                <a:srgbClr val="FFFFFF"/>
              </a:highlight>
              <a:latin typeface="Aptos" panose="020B0004020202020204" pitchFamily="34" charset="0"/>
            </a:endParaRPr>
          </a:p>
        </p:txBody>
      </p:sp>
      <p:sp>
        <p:nvSpPr>
          <p:cNvPr id="35" name="TextBox 34">
            <a:extLst>
              <a:ext uri="{FF2B5EF4-FFF2-40B4-BE49-F238E27FC236}">
                <a16:creationId xmlns:a16="http://schemas.microsoft.com/office/drawing/2014/main" id="{57E05067-0D1E-F13E-C4E9-283F37C04DB0}"/>
              </a:ext>
            </a:extLst>
          </p:cNvPr>
          <p:cNvSpPr txBox="1"/>
          <p:nvPr/>
        </p:nvSpPr>
        <p:spPr>
          <a:xfrm>
            <a:off x="6200170" y="5994795"/>
            <a:ext cx="2561863" cy="400110"/>
          </a:xfrm>
          <a:prstGeom prst="rect">
            <a:avLst/>
          </a:prstGeom>
          <a:noFill/>
        </p:spPr>
        <p:txBody>
          <a:bodyPr wrap="square" rtlCol="0">
            <a:spAutoFit/>
          </a:bodyPr>
          <a:lstStyle/>
          <a:p>
            <a:pPr algn="ctr"/>
            <a:r>
              <a:rPr lang="en-US" sz="2000" dirty="0">
                <a:solidFill>
                  <a:srgbClr val="2C363A"/>
                </a:solidFill>
                <a:highlight>
                  <a:srgbClr val="FFFFFF"/>
                </a:highlight>
                <a:latin typeface="Aptos" panose="020B0004020202020204" pitchFamily="34" charset="0"/>
              </a:rPr>
              <a:t>October 2024</a:t>
            </a:r>
            <a:endParaRPr lang="en-US" sz="2000" b="0" i="0" dirty="0">
              <a:solidFill>
                <a:srgbClr val="2C363A"/>
              </a:solidFill>
              <a:effectLst/>
              <a:highlight>
                <a:srgbClr val="FFFFFF"/>
              </a:highlight>
              <a:latin typeface="Aptos" panose="020B0004020202020204" pitchFamily="34" charset="0"/>
            </a:endParaRPr>
          </a:p>
        </p:txBody>
      </p:sp>
    </p:spTree>
    <p:extLst>
      <p:ext uri="{BB962C8B-B14F-4D97-AF65-F5344CB8AC3E}">
        <p14:creationId xmlns:p14="http://schemas.microsoft.com/office/powerpoint/2010/main" val="1619736431"/>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3"/>
          <a:srcRect l="26665" r="33899" b="-1"/>
          <a:stretch/>
        </p:blipFill>
        <p:spPr>
          <a:xfrm>
            <a:off x="9062976" y="10"/>
            <a:ext cx="3129023"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0" y="179124"/>
            <a:ext cx="6766560" cy="707886"/>
          </a:xfrm>
          <a:prstGeom prst="rect">
            <a:avLst/>
          </a:prstGeom>
          <a:noFill/>
        </p:spPr>
        <p:txBody>
          <a:bodyPr wrap="square" rtlCol="0">
            <a:spAutoFit/>
          </a:bodyPr>
          <a:lstStyle/>
          <a:p>
            <a:r>
              <a:rPr lang="en-US" sz="4000" dirty="0">
                <a:solidFill>
                  <a:schemeClr val="bg1">
                    <a:lumMod val="75000"/>
                    <a:lumOff val="25000"/>
                  </a:schemeClr>
                </a:solidFill>
              </a:rPr>
              <a:t>Methodology – Model Selection</a:t>
            </a:r>
            <a:endParaRPr lang="el-GR" sz="4000" dirty="0">
              <a:solidFill>
                <a:schemeClr val="bg1">
                  <a:lumMod val="75000"/>
                  <a:lumOff val="25000"/>
                </a:schemeClr>
              </a:solidFill>
            </a:endParaRPr>
          </a:p>
        </p:txBody>
      </p:sp>
      <p:sp>
        <p:nvSpPr>
          <p:cNvPr id="14" name="TextBox 13">
            <a:extLst>
              <a:ext uri="{FF2B5EF4-FFF2-40B4-BE49-F238E27FC236}">
                <a16:creationId xmlns:a16="http://schemas.microsoft.com/office/drawing/2014/main" id="{58B03A74-FE16-9172-D2CF-98C9514B3B54}"/>
              </a:ext>
            </a:extLst>
          </p:cNvPr>
          <p:cNvSpPr txBox="1"/>
          <p:nvPr/>
        </p:nvSpPr>
        <p:spPr>
          <a:xfrm>
            <a:off x="127321" y="1333898"/>
            <a:ext cx="7511969" cy="4862870"/>
          </a:xfrm>
          <a:prstGeom prst="rect">
            <a:avLst/>
          </a:prstGeom>
          <a:noFill/>
        </p:spPr>
        <p:txBody>
          <a:bodyPr wrap="square" rtlCol="0">
            <a:spAutoFit/>
          </a:bodyPr>
          <a:lstStyle/>
          <a:p>
            <a:r>
              <a:rPr lang="en-US" sz="2000" b="1" dirty="0">
                <a:solidFill>
                  <a:srgbClr val="2C363A"/>
                </a:solidFill>
                <a:highlight>
                  <a:srgbClr val="FFFFFF"/>
                </a:highlight>
                <a:latin typeface="Aptos" panose="020B0004020202020204" pitchFamily="34" charset="0"/>
              </a:rPr>
              <a:t>Selected Algorithms:</a:t>
            </a:r>
          </a:p>
          <a:p>
            <a:endParaRPr lang="en-US" sz="2000" b="1"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b="1" dirty="0">
                <a:solidFill>
                  <a:srgbClr val="2C363A"/>
                </a:solidFill>
                <a:highlight>
                  <a:srgbClr val="FFFFFF"/>
                </a:highlight>
                <a:latin typeface="Aptos" panose="020B0004020202020204" pitchFamily="34" charset="0"/>
              </a:rPr>
              <a:t>K – Prototypes</a:t>
            </a:r>
            <a:r>
              <a:rPr lang="en-US" dirty="0">
                <a:solidFill>
                  <a:srgbClr val="2C363A"/>
                </a:solidFill>
                <a:highlight>
                  <a:srgbClr val="FFFFFF"/>
                </a:highlight>
                <a:latin typeface="Aptos" panose="020B0004020202020204" pitchFamily="34" charset="0"/>
              </a:rPr>
              <a:t>:</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Suitable for mixed data types (numerical and categorical)</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A Hybrid Combination of K-means and K- modes</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Using Euclidean Distance for Numerical Values</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And Hamming Distance for Categorical Values (measure of dissimilarity)</a:t>
            </a:r>
          </a:p>
          <a:p>
            <a:endParaRPr lang="en-US" b="1"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b="1" dirty="0">
                <a:solidFill>
                  <a:srgbClr val="2C363A"/>
                </a:solidFill>
                <a:highlight>
                  <a:srgbClr val="FFFFFF"/>
                </a:highlight>
                <a:latin typeface="Aptos" panose="020B0004020202020204" pitchFamily="34" charset="0"/>
              </a:rPr>
              <a:t>Outlier Detection with PyOD models:</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Comprehensive Python Library for outlier detection in data</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Provides a wide range of outlier detection algorithms</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Distance-based (KNN)</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Density-based (Histogram-Based Outlier Score (HBOS))</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Model-based (Isolation Forest, One-Class SVM)</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Probabilistic-based (Connectivity-Based Outlier Factor (COPOD))</a:t>
            </a:r>
          </a:p>
          <a:p>
            <a:pPr marL="800100" lvl="1" indent="-342900">
              <a:buFont typeface="Courier New" panose="02070309020205020404" pitchFamily="49" charset="0"/>
              <a:buChar char="o"/>
            </a:pPr>
            <a:endParaRPr lang="en-US" dirty="0">
              <a:solidFill>
                <a:srgbClr val="2C363A"/>
              </a:solidFill>
              <a:highlight>
                <a:srgbClr val="FFFFFF"/>
              </a:highlight>
              <a:latin typeface="Aptos" panose="020B0004020202020204" pitchFamily="34" charset="0"/>
            </a:endParaRPr>
          </a:p>
        </p:txBody>
      </p:sp>
    </p:spTree>
    <p:extLst>
      <p:ext uri="{BB962C8B-B14F-4D97-AF65-F5344CB8AC3E}">
        <p14:creationId xmlns:p14="http://schemas.microsoft.com/office/powerpoint/2010/main" val="2941233582"/>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3"/>
          <a:srcRect l="26665" r="33899" b="-1"/>
          <a:stretch/>
        </p:blipFill>
        <p:spPr>
          <a:xfrm>
            <a:off x="9062976" y="10"/>
            <a:ext cx="3129023"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0" y="179124"/>
            <a:ext cx="7511968" cy="707886"/>
          </a:xfrm>
          <a:prstGeom prst="rect">
            <a:avLst/>
          </a:prstGeom>
          <a:noFill/>
        </p:spPr>
        <p:txBody>
          <a:bodyPr wrap="square" rtlCol="0">
            <a:spAutoFit/>
          </a:bodyPr>
          <a:lstStyle/>
          <a:p>
            <a:r>
              <a:rPr lang="en-US" sz="4000" dirty="0">
                <a:solidFill>
                  <a:schemeClr val="bg1">
                    <a:lumMod val="75000"/>
                    <a:lumOff val="25000"/>
                  </a:schemeClr>
                </a:solidFill>
              </a:rPr>
              <a:t>Model Implementation</a:t>
            </a:r>
            <a:r>
              <a:rPr lang="el-GR" sz="4000" dirty="0">
                <a:solidFill>
                  <a:schemeClr val="bg1">
                    <a:lumMod val="75000"/>
                    <a:lumOff val="25000"/>
                  </a:schemeClr>
                </a:solidFill>
              </a:rPr>
              <a:t> - </a:t>
            </a:r>
            <a:r>
              <a:rPr lang="en-US" sz="4000" dirty="0">
                <a:solidFill>
                  <a:schemeClr val="bg1">
                    <a:lumMod val="75000"/>
                    <a:lumOff val="25000"/>
                  </a:schemeClr>
                </a:solidFill>
              </a:rPr>
              <a:t>Approach</a:t>
            </a:r>
            <a:endParaRPr lang="el-GR" sz="4000" dirty="0">
              <a:solidFill>
                <a:schemeClr val="bg1">
                  <a:lumMod val="75000"/>
                  <a:lumOff val="25000"/>
                </a:schemeClr>
              </a:solidFill>
            </a:endParaRPr>
          </a:p>
        </p:txBody>
      </p:sp>
      <p:sp>
        <p:nvSpPr>
          <p:cNvPr id="14" name="TextBox 13">
            <a:extLst>
              <a:ext uri="{FF2B5EF4-FFF2-40B4-BE49-F238E27FC236}">
                <a16:creationId xmlns:a16="http://schemas.microsoft.com/office/drawing/2014/main" id="{58B03A74-FE16-9172-D2CF-98C9514B3B54}"/>
              </a:ext>
            </a:extLst>
          </p:cNvPr>
          <p:cNvSpPr txBox="1"/>
          <p:nvPr/>
        </p:nvSpPr>
        <p:spPr>
          <a:xfrm>
            <a:off x="150470" y="1553817"/>
            <a:ext cx="7511969" cy="4031873"/>
          </a:xfrm>
          <a:prstGeom prst="rect">
            <a:avLst/>
          </a:prstGeom>
          <a:noFill/>
        </p:spPr>
        <p:txBody>
          <a:bodyPr wrap="square" rtlCol="0">
            <a:spAutoFit/>
          </a:bodyPr>
          <a:lstStyle/>
          <a:p>
            <a:r>
              <a:rPr lang="en-US" sz="2000" b="1" dirty="0">
                <a:solidFill>
                  <a:srgbClr val="2C363A"/>
                </a:solidFill>
                <a:highlight>
                  <a:srgbClr val="FFFFFF"/>
                </a:highlight>
                <a:latin typeface="Aptos" panose="020B0004020202020204" pitchFamily="34" charset="0"/>
              </a:rPr>
              <a:t>Final Steps before the Models Implementation :</a:t>
            </a:r>
          </a:p>
          <a:p>
            <a:endParaRPr lang="en-US" sz="2000" b="1"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b="1" dirty="0">
                <a:solidFill>
                  <a:srgbClr val="2C363A"/>
                </a:solidFill>
                <a:highlight>
                  <a:srgbClr val="FFFFFF"/>
                </a:highlight>
                <a:latin typeface="Aptos" panose="020B0004020202020204" pitchFamily="34" charset="0"/>
              </a:rPr>
              <a:t>Segmentation by Client ID:</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Created a list of unique customer identifiers for analysis</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Iterative examination of each customer’s transaction history</a:t>
            </a:r>
          </a:p>
          <a:p>
            <a:pPr lvl="1"/>
            <a:endParaRPr lang="en-US"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b="1" dirty="0">
                <a:solidFill>
                  <a:srgbClr val="2C363A"/>
                </a:solidFill>
                <a:highlight>
                  <a:srgbClr val="FFFFFF"/>
                </a:highlight>
                <a:latin typeface="Aptos" panose="020B0004020202020204" pitchFamily="34" charset="0"/>
              </a:rPr>
              <a:t>Data Cleansing:</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Validation of client ID existence and extraction of related data</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Removed columns with excessive missing values or redundant information</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Dropped rows with missing values to ensure data completeness.</a:t>
            </a:r>
          </a:p>
          <a:p>
            <a:pPr marL="800100" lvl="1" indent="-342900">
              <a:buFont typeface="Courier New" panose="02070309020205020404" pitchFamily="49" charset="0"/>
              <a:buChar char="o"/>
            </a:pPr>
            <a:endParaRPr lang="en-US" dirty="0">
              <a:solidFill>
                <a:srgbClr val="2C363A"/>
              </a:solidFill>
              <a:highlight>
                <a:srgbClr val="FFFFFF"/>
              </a:highlight>
              <a:latin typeface="Aptos" panose="020B0004020202020204" pitchFamily="34" charset="0"/>
            </a:endParaRPr>
          </a:p>
          <a:p>
            <a:r>
              <a:rPr lang="en-US" b="1" dirty="0">
                <a:solidFill>
                  <a:srgbClr val="2C363A"/>
                </a:solidFill>
                <a:highlight>
                  <a:srgbClr val="FFFFFF"/>
                </a:highlight>
                <a:latin typeface="Aptos" panose="020B0004020202020204" pitchFamily="34" charset="0"/>
              </a:rPr>
              <a:t>Outcome: </a:t>
            </a:r>
            <a:r>
              <a:rPr lang="en-US" dirty="0">
                <a:solidFill>
                  <a:srgbClr val="2C363A"/>
                </a:solidFill>
                <a:highlight>
                  <a:srgbClr val="FFFFFF"/>
                </a:highlight>
                <a:latin typeface="Aptos" panose="020B0004020202020204" pitchFamily="34" charset="0"/>
              </a:rPr>
              <a:t>Preprocessed data set prepared for clustering analysis to detect credit card fraud patterns.</a:t>
            </a:r>
          </a:p>
        </p:txBody>
      </p:sp>
    </p:spTree>
    <p:extLst>
      <p:ext uri="{BB962C8B-B14F-4D97-AF65-F5344CB8AC3E}">
        <p14:creationId xmlns:p14="http://schemas.microsoft.com/office/powerpoint/2010/main" val="1442752210"/>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3"/>
          <a:srcRect l="26665" r="33899" b="-1"/>
          <a:stretch/>
        </p:blipFill>
        <p:spPr>
          <a:xfrm>
            <a:off x="9757458" y="10"/>
            <a:ext cx="2434541"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1" y="179124"/>
            <a:ext cx="8484243" cy="707886"/>
          </a:xfrm>
          <a:prstGeom prst="rect">
            <a:avLst/>
          </a:prstGeom>
          <a:noFill/>
        </p:spPr>
        <p:txBody>
          <a:bodyPr wrap="square" rtlCol="0">
            <a:spAutoFit/>
          </a:bodyPr>
          <a:lstStyle/>
          <a:p>
            <a:r>
              <a:rPr lang="en-US" sz="4000" dirty="0">
                <a:solidFill>
                  <a:schemeClr val="bg1">
                    <a:lumMod val="75000"/>
                    <a:lumOff val="25000"/>
                  </a:schemeClr>
                </a:solidFill>
              </a:rPr>
              <a:t>Model Implementation – K-Prototypes</a:t>
            </a:r>
            <a:endParaRPr lang="el-GR" sz="4000" dirty="0">
              <a:solidFill>
                <a:schemeClr val="bg1">
                  <a:lumMod val="75000"/>
                  <a:lumOff val="25000"/>
                </a:schemeClr>
              </a:solidFill>
            </a:endParaRPr>
          </a:p>
        </p:txBody>
      </p:sp>
      <p:sp>
        <p:nvSpPr>
          <p:cNvPr id="14" name="TextBox 13">
            <a:extLst>
              <a:ext uri="{FF2B5EF4-FFF2-40B4-BE49-F238E27FC236}">
                <a16:creationId xmlns:a16="http://schemas.microsoft.com/office/drawing/2014/main" id="{58B03A74-FE16-9172-D2CF-98C9514B3B54}"/>
              </a:ext>
            </a:extLst>
          </p:cNvPr>
          <p:cNvSpPr txBox="1"/>
          <p:nvPr/>
        </p:nvSpPr>
        <p:spPr>
          <a:xfrm>
            <a:off x="92595" y="859065"/>
            <a:ext cx="9352345" cy="5416868"/>
          </a:xfrm>
          <a:prstGeom prst="rect">
            <a:avLst/>
          </a:prstGeom>
          <a:noFill/>
        </p:spPr>
        <p:txBody>
          <a:bodyPr wrap="square" rtlCol="0">
            <a:spAutoFit/>
          </a:bodyPr>
          <a:lstStyle/>
          <a:p>
            <a:r>
              <a:rPr lang="en-US" sz="2000" b="1" dirty="0">
                <a:solidFill>
                  <a:srgbClr val="2C363A"/>
                </a:solidFill>
                <a:highlight>
                  <a:srgbClr val="FFFFFF"/>
                </a:highlight>
                <a:latin typeface="Aptos" panose="020B0004020202020204" pitchFamily="34" charset="0"/>
              </a:rPr>
              <a:t>K – Prototypes Algorithm Implementation:</a:t>
            </a:r>
          </a:p>
          <a:p>
            <a:endParaRPr lang="en-US" sz="2000" b="1"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b="1" dirty="0">
                <a:solidFill>
                  <a:srgbClr val="2C363A"/>
                </a:solidFill>
                <a:highlight>
                  <a:srgbClr val="FFFFFF"/>
                </a:highlight>
                <a:latin typeface="Aptos" panose="020B0004020202020204" pitchFamily="34" charset="0"/>
              </a:rPr>
              <a:t>Data Preparation for Clustering:</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Identify categorical columns in the dataset.</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Transform the dataset into a matrix format combining numerical and categorical data</a:t>
            </a:r>
          </a:p>
          <a:p>
            <a:pPr marL="342900" indent="-342900">
              <a:buFont typeface="Arial" panose="020B0604020202020204" pitchFamily="34" charset="0"/>
              <a:buChar char="•"/>
            </a:pPr>
            <a:r>
              <a:rPr lang="en-US" b="1" dirty="0">
                <a:solidFill>
                  <a:srgbClr val="2C363A"/>
                </a:solidFill>
                <a:highlight>
                  <a:srgbClr val="FFFFFF"/>
                </a:highlight>
                <a:latin typeface="Aptos" panose="020B0004020202020204" pitchFamily="34" charset="0"/>
              </a:rPr>
              <a:t>Cluster Centroid Calculation:</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Select the optimal number of clusters</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Use the 'Huang' Initialization Method</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Calculate centroids for each cluster</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Assign every point on each centroid</a:t>
            </a:r>
          </a:p>
          <a:p>
            <a:pPr marL="342900" indent="-342900">
              <a:buFont typeface="Arial" panose="020B0604020202020204" pitchFamily="34" charset="0"/>
              <a:buChar char="•"/>
            </a:pPr>
            <a:r>
              <a:rPr lang="en-US" b="1" dirty="0">
                <a:solidFill>
                  <a:srgbClr val="2C363A"/>
                </a:solidFill>
                <a:highlight>
                  <a:srgbClr val="FFFFFF"/>
                </a:highlight>
                <a:latin typeface="Aptos" panose="020B0004020202020204" pitchFamily="34" charset="0"/>
              </a:rPr>
              <a:t>Anomaly Detection:</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For each data point, calculate distance to its assigned cluster centroid</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Classify data points as normal or anomalous</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Anomalies are identified if the distance to centroid exceeds the mean distance plus two standard deviations.</a:t>
            </a:r>
          </a:p>
          <a:p>
            <a:pPr marL="800100" lvl="1" indent="-342900">
              <a:buFont typeface="Courier New" panose="02070309020205020404" pitchFamily="49" charset="0"/>
              <a:buChar char="o"/>
            </a:pPr>
            <a:endParaRPr lang="en-US" dirty="0">
              <a:solidFill>
                <a:srgbClr val="2C363A"/>
              </a:solidFill>
              <a:highlight>
                <a:srgbClr val="FFFFFF"/>
              </a:highlight>
              <a:latin typeface="Aptos" panose="020B0004020202020204" pitchFamily="34" charset="0"/>
            </a:endParaRPr>
          </a:p>
          <a:p>
            <a:pPr marL="800100" lvl="1" indent="-342900">
              <a:buFont typeface="Courier New" panose="02070309020205020404" pitchFamily="49" charset="0"/>
              <a:buChar char="o"/>
            </a:pPr>
            <a:endParaRPr lang="en-US" dirty="0">
              <a:solidFill>
                <a:srgbClr val="2C363A"/>
              </a:solidFill>
              <a:highlight>
                <a:srgbClr val="FFFFFF"/>
              </a:highlight>
              <a:latin typeface="Aptos" panose="020B0004020202020204" pitchFamily="34" charset="0"/>
            </a:endParaRPr>
          </a:p>
          <a:p>
            <a:r>
              <a:rPr lang="en-US" b="1" dirty="0">
                <a:solidFill>
                  <a:srgbClr val="2C363A"/>
                </a:solidFill>
                <a:highlight>
                  <a:srgbClr val="FFFFFF"/>
                </a:highlight>
                <a:latin typeface="Aptos" panose="020B0004020202020204" pitchFamily="34" charset="0"/>
              </a:rPr>
              <a:t>Outcome: </a:t>
            </a:r>
            <a:r>
              <a:rPr lang="en-US" dirty="0">
                <a:solidFill>
                  <a:srgbClr val="2C363A"/>
                </a:solidFill>
                <a:highlight>
                  <a:srgbClr val="FFFFFF"/>
                </a:highlight>
                <a:latin typeface="Aptos" panose="020B0004020202020204" pitchFamily="34" charset="0"/>
              </a:rPr>
              <a:t>Anomalous points (outliers) are flagged as potential credit card fraud cases for further investigation.</a:t>
            </a:r>
          </a:p>
        </p:txBody>
      </p:sp>
    </p:spTree>
    <p:extLst>
      <p:ext uri="{BB962C8B-B14F-4D97-AF65-F5344CB8AC3E}">
        <p14:creationId xmlns:p14="http://schemas.microsoft.com/office/powerpoint/2010/main" val="899337343"/>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3"/>
          <a:srcRect l="26665" r="33899" b="-1"/>
          <a:stretch/>
        </p:blipFill>
        <p:spPr>
          <a:xfrm>
            <a:off x="9757458" y="10"/>
            <a:ext cx="2434541"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0" y="179124"/>
            <a:ext cx="9248172" cy="707886"/>
          </a:xfrm>
          <a:prstGeom prst="rect">
            <a:avLst/>
          </a:prstGeom>
          <a:noFill/>
        </p:spPr>
        <p:txBody>
          <a:bodyPr wrap="square" rtlCol="0">
            <a:spAutoFit/>
          </a:bodyPr>
          <a:lstStyle/>
          <a:p>
            <a:r>
              <a:rPr lang="en-US" sz="4000" dirty="0">
                <a:solidFill>
                  <a:schemeClr val="bg1">
                    <a:lumMod val="75000"/>
                    <a:lumOff val="25000"/>
                  </a:schemeClr>
                </a:solidFill>
              </a:rPr>
              <a:t>Model Implementation – PyOD (PyCaret)</a:t>
            </a:r>
            <a:endParaRPr lang="el-GR" sz="4000" dirty="0">
              <a:solidFill>
                <a:schemeClr val="bg1">
                  <a:lumMod val="75000"/>
                  <a:lumOff val="25000"/>
                </a:schemeClr>
              </a:solidFill>
            </a:endParaRPr>
          </a:p>
        </p:txBody>
      </p:sp>
      <p:sp>
        <p:nvSpPr>
          <p:cNvPr id="14" name="TextBox 13">
            <a:extLst>
              <a:ext uri="{FF2B5EF4-FFF2-40B4-BE49-F238E27FC236}">
                <a16:creationId xmlns:a16="http://schemas.microsoft.com/office/drawing/2014/main" id="{58B03A74-FE16-9172-D2CF-98C9514B3B54}"/>
              </a:ext>
            </a:extLst>
          </p:cNvPr>
          <p:cNvSpPr txBox="1"/>
          <p:nvPr/>
        </p:nvSpPr>
        <p:spPr>
          <a:xfrm>
            <a:off x="92595" y="1164071"/>
            <a:ext cx="9664862" cy="5416868"/>
          </a:xfrm>
          <a:prstGeom prst="rect">
            <a:avLst/>
          </a:prstGeom>
          <a:noFill/>
        </p:spPr>
        <p:txBody>
          <a:bodyPr wrap="square" rtlCol="0">
            <a:spAutoFit/>
          </a:bodyPr>
          <a:lstStyle/>
          <a:p>
            <a:r>
              <a:rPr lang="en-US" b="1" dirty="0">
                <a:solidFill>
                  <a:srgbClr val="2C363A"/>
                </a:solidFill>
                <a:highlight>
                  <a:srgbClr val="FFFFFF"/>
                </a:highlight>
                <a:latin typeface="Aptos" panose="020B0004020202020204" pitchFamily="34" charset="0"/>
              </a:rPr>
              <a:t>PyOD Anomaly Detection Implementation: </a:t>
            </a:r>
          </a:p>
          <a:p>
            <a:r>
              <a:rPr lang="en-US" sz="1600" dirty="0">
                <a:solidFill>
                  <a:srgbClr val="2C363A"/>
                </a:solidFill>
                <a:highlight>
                  <a:srgbClr val="FFFFFF"/>
                </a:highlight>
                <a:latin typeface="Aptos" panose="020B0004020202020204" pitchFamily="34" charset="0"/>
              </a:rPr>
              <a:t> For the PyOD model implementation, PyCaret is utilized due to its streamlined framework for anomaly   detection, integrating advanced PyOD models for efficient outlier identification. PyCaret automates essential preprocessing steps, such as data encoding and missing value handling, and supports GPU acceleration, enabling rapid experimentation and model selection for accurate fraud detection.</a:t>
            </a:r>
          </a:p>
          <a:p>
            <a:endParaRPr lang="en-US" sz="1600"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sz="1600" b="1" dirty="0">
                <a:solidFill>
                  <a:srgbClr val="2C363A"/>
                </a:solidFill>
                <a:highlight>
                  <a:srgbClr val="FFFFFF"/>
                </a:highlight>
                <a:latin typeface="Aptos" panose="020B0004020202020204" pitchFamily="34" charset="0"/>
              </a:rPr>
              <a:t>Data Preparation for Clustering:</a:t>
            </a:r>
          </a:p>
          <a:p>
            <a:pPr marL="800100" lvl="1" indent="-342900">
              <a:buFont typeface="Courier New" panose="02070309020205020404" pitchFamily="49" charset="0"/>
              <a:buChar char="o"/>
            </a:pPr>
            <a:r>
              <a:rPr lang="en-US" sz="1600" dirty="0">
                <a:solidFill>
                  <a:srgbClr val="2C363A"/>
                </a:solidFill>
                <a:highlight>
                  <a:srgbClr val="FFFFFF"/>
                </a:highlight>
                <a:latin typeface="Aptos" panose="020B0004020202020204" pitchFamily="34" charset="0"/>
              </a:rPr>
              <a:t>Inspect unique categories in each categorical variable and remove columns with only one unique value to enhance model efficiency.</a:t>
            </a:r>
          </a:p>
          <a:p>
            <a:pPr marL="800100" lvl="1" indent="-342900">
              <a:buFont typeface="Courier New" panose="02070309020205020404" pitchFamily="49" charset="0"/>
              <a:buChar char="o"/>
            </a:pPr>
            <a:endParaRPr lang="en-US" sz="1600"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sz="1600" b="1" dirty="0">
                <a:solidFill>
                  <a:srgbClr val="2C363A"/>
                </a:solidFill>
                <a:highlight>
                  <a:srgbClr val="FFFFFF"/>
                </a:highlight>
                <a:latin typeface="Aptos" panose="020B0004020202020204" pitchFamily="34" charset="0"/>
              </a:rPr>
              <a:t>PyCaret Environment setup:</a:t>
            </a:r>
          </a:p>
          <a:p>
            <a:pPr marL="800100" lvl="1" indent="-342900">
              <a:buFont typeface="Courier New" panose="02070309020205020404" pitchFamily="49" charset="0"/>
              <a:buChar char="o"/>
            </a:pPr>
            <a:r>
              <a:rPr lang="en-US" sz="1600" dirty="0">
                <a:solidFill>
                  <a:srgbClr val="2C363A"/>
                </a:solidFill>
                <a:highlight>
                  <a:srgbClr val="FFFFFF"/>
                </a:highlight>
                <a:latin typeface="Aptos" panose="020B0004020202020204" pitchFamily="34" charset="0"/>
              </a:rPr>
              <a:t>Select the optimal number of clusters</a:t>
            </a:r>
          </a:p>
          <a:p>
            <a:pPr marL="800100" lvl="1" indent="-342900">
              <a:buFont typeface="Courier New" panose="02070309020205020404" pitchFamily="49" charset="0"/>
              <a:buChar char="o"/>
            </a:pPr>
            <a:r>
              <a:rPr lang="en-US" sz="1600" dirty="0">
                <a:solidFill>
                  <a:srgbClr val="2C363A"/>
                </a:solidFill>
                <a:highlight>
                  <a:srgbClr val="FFFFFF"/>
                </a:highlight>
                <a:latin typeface="Aptos" panose="020B0004020202020204" pitchFamily="34" charset="0"/>
              </a:rPr>
              <a:t>One hot encoding for categorical variables</a:t>
            </a:r>
          </a:p>
          <a:p>
            <a:pPr marL="800100" lvl="1" indent="-342900">
              <a:buFont typeface="Courier New" panose="02070309020205020404" pitchFamily="49" charset="0"/>
              <a:buChar char="o"/>
            </a:pPr>
            <a:r>
              <a:rPr lang="en-US" sz="1600" dirty="0">
                <a:solidFill>
                  <a:srgbClr val="2C363A"/>
                </a:solidFill>
                <a:highlight>
                  <a:srgbClr val="FFFFFF"/>
                </a:highlight>
                <a:latin typeface="Aptos" panose="020B0004020202020204" pitchFamily="34" charset="0"/>
              </a:rPr>
              <a:t>Groups categories with &lt;1% prevalence as "rare".</a:t>
            </a:r>
          </a:p>
          <a:p>
            <a:pPr marL="800100" lvl="1" indent="-342900">
              <a:buFont typeface="Courier New" panose="02070309020205020404" pitchFamily="49" charset="0"/>
              <a:buChar char="o"/>
            </a:pPr>
            <a:endParaRPr lang="en-US" sz="1600"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sz="1600" b="1" dirty="0">
                <a:solidFill>
                  <a:srgbClr val="2C363A"/>
                </a:solidFill>
                <a:highlight>
                  <a:srgbClr val="FFFFFF"/>
                </a:highlight>
                <a:latin typeface="Aptos" panose="020B0004020202020204" pitchFamily="34" charset="0"/>
              </a:rPr>
              <a:t>Anomaly Detection:</a:t>
            </a:r>
          </a:p>
          <a:p>
            <a:pPr marL="800100" lvl="1" indent="-342900">
              <a:buFont typeface="Courier New" panose="02070309020205020404" pitchFamily="49" charset="0"/>
              <a:buChar char="o"/>
            </a:pPr>
            <a:r>
              <a:rPr lang="en-US" sz="1600" dirty="0">
                <a:solidFill>
                  <a:srgbClr val="2C363A"/>
                </a:solidFill>
                <a:highlight>
                  <a:srgbClr val="FFFFFF"/>
                </a:highlight>
                <a:latin typeface="Aptos" panose="020B0004020202020204" pitchFamily="34" charset="0"/>
              </a:rPr>
              <a:t>Use </a:t>
            </a:r>
            <a:r>
              <a:rPr lang="en-US" sz="1600" dirty="0" err="1">
                <a:solidFill>
                  <a:srgbClr val="2C363A"/>
                </a:solidFill>
                <a:highlight>
                  <a:srgbClr val="FFFFFF"/>
                </a:highlight>
                <a:latin typeface="Aptos" panose="020B0004020202020204" pitchFamily="34" charset="0"/>
              </a:rPr>
              <a:t>PyCaret’s</a:t>
            </a:r>
            <a:r>
              <a:rPr lang="en-US" sz="1600" dirty="0">
                <a:solidFill>
                  <a:srgbClr val="2C363A"/>
                </a:solidFill>
                <a:highlight>
                  <a:srgbClr val="FFFFFF"/>
                </a:highlight>
                <a:latin typeface="Aptos" panose="020B0004020202020204" pitchFamily="34" charset="0"/>
              </a:rPr>
              <a:t> anomaly detection module with various models, applying default hyperparameters.</a:t>
            </a:r>
          </a:p>
          <a:p>
            <a:pPr marL="800100" lvl="1" indent="-342900">
              <a:buFont typeface="Courier New" panose="02070309020205020404" pitchFamily="49" charset="0"/>
              <a:buChar char="o"/>
            </a:pPr>
            <a:r>
              <a:rPr lang="en-US" sz="1600" dirty="0">
                <a:solidFill>
                  <a:srgbClr val="2C363A"/>
                </a:solidFill>
                <a:highlight>
                  <a:srgbClr val="FFFFFF"/>
                </a:highlight>
                <a:latin typeface="Aptos" panose="020B0004020202020204" pitchFamily="34" charset="0"/>
              </a:rPr>
              <a:t>Set Contamination to 1% across all models to indicate the expected outlier percentage</a:t>
            </a:r>
          </a:p>
          <a:p>
            <a:pPr marL="800100" lvl="1" indent="-342900">
              <a:buFont typeface="Courier New" panose="02070309020205020404" pitchFamily="49" charset="0"/>
              <a:buChar char="o"/>
            </a:pPr>
            <a:endParaRPr lang="en-US" sz="1600" dirty="0">
              <a:solidFill>
                <a:srgbClr val="2C363A"/>
              </a:solidFill>
              <a:highlight>
                <a:srgbClr val="FFFFFF"/>
              </a:highlight>
              <a:latin typeface="Aptos" panose="020B0004020202020204" pitchFamily="34" charset="0"/>
            </a:endParaRPr>
          </a:p>
          <a:p>
            <a:r>
              <a:rPr lang="en-US" sz="1600" b="1" dirty="0">
                <a:solidFill>
                  <a:srgbClr val="2C363A"/>
                </a:solidFill>
                <a:highlight>
                  <a:srgbClr val="FFFFFF"/>
                </a:highlight>
                <a:latin typeface="Aptos" panose="020B0004020202020204" pitchFamily="34" charset="0"/>
              </a:rPr>
              <a:t>Outcome: </a:t>
            </a:r>
            <a:r>
              <a:rPr lang="en-US" sz="1600" dirty="0">
                <a:solidFill>
                  <a:srgbClr val="2C363A"/>
                </a:solidFill>
                <a:highlight>
                  <a:srgbClr val="FFFFFF"/>
                </a:highlight>
                <a:latin typeface="Aptos" panose="020B0004020202020204" pitchFamily="34" charset="0"/>
              </a:rPr>
              <a:t>Anomalous points (outliers) are flagged as potential credit card fraud cases for further investigation.</a:t>
            </a:r>
          </a:p>
        </p:txBody>
      </p:sp>
    </p:spTree>
    <p:extLst>
      <p:ext uri="{BB962C8B-B14F-4D97-AF65-F5344CB8AC3E}">
        <p14:creationId xmlns:p14="http://schemas.microsoft.com/office/powerpoint/2010/main" val="1042351220"/>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3"/>
          <a:srcRect l="26665" r="33899" b="-1"/>
          <a:stretch/>
        </p:blipFill>
        <p:spPr>
          <a:xfrm>
            <a:off x="9757458" y="10"/>
            <a:ext cx="2434541"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0" y="179124"/>
            <a:ext cx="9248172" cy="707886"/>
          </a:xfrm>
          <a:prstGeom prst="rect">
            <a:avLst/>
          </a:prstGeom>
          <a:noFill/>
        </p:spPr>
        <p:txBody>
          <a:bodyPr wrap="square" rtlCol="0">
            <a:spAutoFit/>
          </a:bodyPr>
          <a:lstStyle/>
          <a:p>
            <a:r>
              <a:rPr lang="en-US" sz="4000" dirty="0">
                <a:solidFill>
                  <a:schemeClr val="bg1">
                    <a:lumMod val="75000"/>
                    <a:lumOff val="25000"/>
                  </a:schemeClr>
                </a:solidFill>
              </a:rPr>
              <a:t>Model Implementation – PyOD (PyCaret)</a:t>
            </a:r>
            <a:endParaRPr lang="el-GR" sz="4000" dirty="0">
              <a:solidFill>
                <a:schemeClr val="bg1">
                  <a:lumMod val="75000"/>
                  <a:lumOff val="25000"/>
                </a:schemeClr>
              </a:solidFill>
            </a:endParaRPr>
          </a:p>
        </p:txBody>
      </p:sp>
      <p:pic>
        <p:nvPicPr>
          <p:cNvPr id="2" name="Picture 1" descr="A screenshot of a computer&#10;&#10;Description automatically generated">
            <a:extLst>
              <a:ext uri="{FF2B5EF4-FFF2-40B4-BE49-F238E27FC236}">
                <a16:creationId xmlns:a16="http://schemas.microsoft.com/office/drawing/2014/main" id="{1D7C4B25-89F3-8580-20D8-DB209F186198}"/>
              </a:ext>
            </a:extLst>
          </p:cNvPr>
          <p:cNvPicPr>
            <a:picLocks noChangeAspect="1"/>
          </p:cNvPicPr>
          <p:nvPr/>
        </p:nvPicPr>
        <p:blipFill>
          <a:blip r:embed="rId4"/>
          <a:stretch>
            <a:fillRect/>
          </a:stretch>
        </p:blipFill>
        <p:spPr>
          <a:xfrm>
            <a:off x="248433" y="1165086"/>
            <a:ext cx="3524914" cy="5235714"/>
          </a:xfrm>
          <a:prstGeom prst="rect">
            <a:avLst/>
          </a:prstGeom>
          <a:ln>
            <a:solidFill>
              <a:sysClr val="windowText" lastClr="000000"/>
            </a:solidFill>
          </a:ln>
        </p:spPr>
      </p:pic>
      <p:graphicFrame>
        <p:nvGraphicFramePr>
          <p:cNvPr id="3" name="Table 2">
            <a:extLst>
              <a:ext uri="{FF2B5EF4-FFF2-40B4-BE49-F238E27FC236}">
                <a16:creationId xmlns:a16="http://schemas.microsoft.com/office/drawing/2014/main" id="{8CE17FC3-33F1-6BB4-1A80-5E33D33A2ACC}"/>
              </a:ext>
            </a:extLst>
          </p:cNvPr>
          <p:cNvGraphicFramePr>
            <a:graphicFrameLocks noGrp="1"/>
          </p:cNvGraphicFramePr>
          <p:nvPr>
            <p:extLst>
              <p:ext uri="{D42A27DB-BD31-4B8C-83A1-F6EECF244321}">
                <p14:modId xmlns:p14="http://schemas.microsoft.com/office/powerpoint/2010/main" val="3184252775"/>
              </p:ext>
            </p:extLst>
          </p:nvPr>
        </p:nvGraphicFramePr>
        <p:xfrm>
          <a:off x="3918030" y="2438400"/>
          <a:ext cx="5694744" cy="2773680"/>
        </p:xfrm>
        <a:graphic>
          <a:graphicData uri="http://schemas.openxmlformats.org/drawingml/2006/table">
            <a:tbl>
              <a:tblPr firstRow="1" firstCol="1" bandRow="1"/>
              <a:tblGrid>
                <a:gridCol w="1020498">
                  <a:extLst>
                    <a:ext uri="{9D8B030D-6E8A-4147-A177-3AD203B41FA5}">
                      <a16:colId xmlns:a16="http://schemas.microsoft.com/office/drawing/2014/main" val="3993025865"/>
                    </a:ext>
                  </a:extLst>
                </a:gridCol>
                <a:gridCol w="2444185">
                  <a:extLst>
                    <a:ext uri="{9D8B030D-6E8A-4147-A177-3AD203B41FA5}">
                      <a16:colId xmlns:a16="http://schemas.microsoft.com/office/drawing/2014/main" val="2096944384"/>
                    </a:ext>
                  </a:extLst>
                </a:gridCol>
                <a:gridCol w="2230061">
                  <a:extLst>
                    <a:ext uri="{9D8B030D-6E8A-4147-A177-3AD203B41FA5}">
                      <a16:colId xmlns:a16="http://schemas.microsoft.com/office/drawing/2014/main" val="1685788557"/>
                    </a:ext>
                  </a:extLst>
                </a:gridCol>
              </a:tblGrid>
              <a:tr h="182880">
                <a:tc>
                  <a:txBody>
                    <a:bodyPr/>
                    <a:lstStyle/>
                    <a:p>
                      <a:pPr marL="0" marR="0" algn="ctr">
                        <a:spcBef>
                          <a:spcPts val="0"/>
                        </a:spcBef>
                        <a:spcAft>
                          <a:spcPts val="0"/>
                        </a:spcAft>
                      </a:pPr>
                      <a:r>
                        <a:rPr lang="el-GR" sz="1400" b="1">
                          <a:solidFill>
                            <a:srgbClr val="000000"/>
                          </a:solidFill>
                          <a:effectLst/>
                          <a:highlight>
                            <a:srgbClr val="FFFFFF"/>
                          </a:highlight>
                          <a:latin typeface="Aptos Narrow" panose="020B0004020202020204" pitchFamily="34" charset="0"/>
                          <a:ea typeface="Times New Roman" panose="02020603050405020304" pitchFamily="18" charset="0"/>
                        </a:rPr>
                        <a:t>ID</a:t>
                      </a:r>
                      <a:endParaRPr lang="el-GR" sz="1600">
                        <a:effectLst/>
                        <a:highlight>
                          <a:srgbClr val="FFFFFF"/>
                        </a:highligh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0" marR="0" algn="ctr">
                        <a:spcBef>
                          <a:spcPts val="0"/>
                        </a:spcBef>
                        <a:spcAft>
                          <a:spcPts val="0"/>
                        </a:spcAft>
                      </a:pPr>
                      <a:r>
                        <a:rPr lang="el-GR" sz="1400" b="1">
                          <a:solidFill>
                            <a:srgbClr val="000000"/>
                          </a:solidFill>
                          <a:effectLst/>
                          <a:highlight>
                            <a:srgbClr val="FFFFFF"/>
                          </a:highlight>
                          <a:latin typeface="Aptos Narrow" panose="020B0004020202020204" pitchFamily="34" charset="0"/>
                          <a:ea typeface="Times New Roman" panose="02020603050405020304" pitchFamily="18" charset="0"/>
                        </a:rPr>
                        <a:t>Name</a:t>
                      </a:r>
                      <a:endParaRPr lang="el-GR" sz="1600">
                        <a:effectLst/>
                        <a:highlight>
                          <a:srgbClr val="FFFFFF"/>
                        </a:highligh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0" marR="0" algn="ctr">
                        <a:spcBef>
                          <a:spcPts val="0"/>
                        </a:spcBef>
                        <a:spcAft>
                          <a:spcPts val="0"/>
                        </a:spcAft>
                      </a:pPr>
                      <a:r>
                        <a:rPr lang="el-GR" sz="1400" b="1">
                          <a:solidFill>
                            <a:srgbClr val="000000"/>
                          </a:solidFill>
                          <a:effectLst/>
                          <a:highlight>
                            <a:srgbClr val="FFFFFF"/>
                          </a:highlight>
                          <a:latin typeface="Aptos Narrow" panose="020B0004020202020204" pitchFamily="34" charset="0"/>
                          <a:ea typeface="Times New Roman" panose="02020603050405020304" pitchFamily="18" charset="0"/>
                        </a:rPr>
                        <a:t>Reference</a:t>
                      </a:r>
                      <a:endParaRPr lang="el-GR" sz="1600">
                        <a:effectLst/>
                        <a:highlight>
                          <a:srgbClr val="FFFFFF"/>
                        </a:highligh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989514937"/>
                  </a:ext>
                </a:extLst>
              </a:tr>
              <a:tr h="182880">
                <a:tc>
                  <a:txBody>
                    <a:bodyPr/>
                    <a:lstStyle/>
                    <a:p>
                      <a:pPr marL="0" marR="0" algn="ctr">
                        <a:spcBef>
                          <a:spcPts val="0"/>
                        </a:spcBef>
                        <a:spcAft>
                          <a:spcPts val="0"/>
                        </a:spcAft>
                      </a:pPr>
                      <a:r>
                        <a:rPr lang="el-GR" sz="1400" b="1">
                          <a:solidFill>
                            <a:srgbClr val="000000"/>
                          </a:solidFill>
                          <a:effectLst/>
                          <a:highlight>
                            <a:srgbClr val="F2F2F2"/>
                          </a:highlight>
                          <a:latin typeface="Aptos Narrow" panose="020B0004020202020204" pitchFamily="34" charset="0"/>
                          <a:ea typeface="Times New Roman" panose="02020603050405020304" pitchFamily="18" charset="0"/>
                        </a:rPr>
                        <a:t>knn</a:t>
                      </a:r>
                      <a:endParaRPr lang="el-GR" sz="1600">
                        <a:effectLst/>
                        <a:highlight>
                          <a:srgbClr val="F2F2F2"/>
                        </a:highligh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spcBef>
                          <a:spcPts val="0"/>
                        </a:spcBef>
                        <a:spcAft>
                          <a:spcPts val="0"/>
                        </a:spcAft>
                      </a:pPr>
                      <a:r>
                        <a:rPr lang="el-GR" sz="1400">
                          <a:solidFill>
                            <a:srgbClr val="000000"/>
                          </a:solidFill>
                          <a:effectLst/>
                          <a:highlight>
                            <a:srgbClr val="F2F2F2"/>
                          </a:highlight>
                          <a:latin typeface="Aptos Narrow" panose="020B0004020202020204" pitchFamily="34" charset="0"/>
                          <a:ea typeface="Times New Roman" panose="02020603050405020304" pitchFamily="18" charset="0"/>
                        </a:rPr>
                        <a:t>K-Nearest Neighbors Detector</a:t>
                      </a:r>
                      <a:endParaRPr lang="el-GR" sz="1600">
                        <a:effectLst/>
                        <a:highlight>
                          <a:srgbClr val="F2F2F2"/>
                        </a:highligh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F2F2F2"/>
                    </a:solidFill>
                  </a:tcPr>
                </a:tc>
                <a:tc>
                  <a:txBody>
                    <a:bodyPr/>
                    <a:lstStyle/>
                    <a:p>
                      <a:pPr marL="0" marR="0" algn="ctr">
                        <a:spcBef>
                          <a:spcPts val="0"/>
                        </a:spcBef>
                        <a:spcAft>
                          <a:spcPts val="0"/>
                        </a:spcAft>
                      </a:pPr>
                      <a:r>
                        <a:rPr lang="el-GR" sz="1400">
                          <a:solidFill>
                            <a:srgbClr val="000000"/>
                          </a:solidFill>
                          <a:effectLst/>
                          <a:highlight>
                            <a:srgbClr val="F2F2F2"/>
                          </a:highlight>
                          <a:latin typeface="Aptos Narrow" panose="020B0004020202020204" pitchFamily="34" charset="0"/>
                          <a:ea typeface="Times New Roman" panose="02020603050405020304" pitchFamily="18" charset="0"/>
                        </a:rPr>
                        <a:t>pyod.models.knn.KNN</a:t>
                      </a:r>
                      <a:endParaRPr lang="el-GR" sz="1600">
                        <a:effectLst/>
                        <a:highlight>
                          <a:srgbClr val="F2F2F2"/>
                        </a:highligh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40959861"/>
                  </a:ext>
                </a:extLst>
              </a:tr>
              <a:tr h="182880">
                <a:tc>
                  <a:txBody>
                    <a:bodyPr/>
                    <a:lstStyle/>
                    <a:p>
                      <a:pPr marL="0" marR="0" algn="ctr">
                        <a:spcBef>
                          <a:spcPts val="0"/>
                        </a:spcBef>
                        <a:spcAft>
                          <a:spcPts val="0"/>
                        </a:spcAft>
                      </a:pPr>
                      <a:r>
                        <a:rPr lang="el-GR" sz="1400" b="1">
                          <a:solidFill>
                            <a:srgbClr val="000000"/>
                          </a:solidFill>
                          <a:effectLst/>
                          <a:highlight>
                            <a:srgbClr val="FFFFFF"/>
                          </a:highlight>
                          <a:latin typeface="Aptos Narrow" panose="020B0004020202020204" pitchFamily="34" charset="0"/>
                          <a:ea typeface="Times New Roman" panose="02020603050405020304" pitchFamily="18" charset="0"/>
                        </a:rPr>
                        <a:t>lof</a:t>
                      </a:r>
                      <a:endParaRPr lang="el-GR" sz="1600">
                        <a:effectLst/>
                        <a:highlight>
                          <a:srgbClr val="FFFFFF"/>
                        </a:highligh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marL="0" marR="0" algn="ctr">
                        <a:spcBef>
                          <a:spcPts val="0"/>
                        </a:spcBef>
                        <a:spcAft>
                          <a:spcPts val="0"/>
                        </a:spcAft>
                      </a:pPr>
                      <a:r>
                        <a:rPr lang="el-GR" sz="1400">
                          <a:solidFill>
                            <a:srgbClr val="000000"/>
                          </a:solidFill>
                          <a:effectLst/>
                          <a:highlight>
                            <a:srgbClr val="FFFFFF"/>
                          </a:highlight>
                          <a:latin typeface="Aptos Narrow" panose="020B0004020202020204" pitchFamily="34" charset="0"/>
                          <a:ea typeface="Times New Roman" panose="02020603050405020304" pitchFamily="18" charset="0"/>
                        </a:rPr>
                        <a:t>Local Outlier Factor</a:t>
                      </a:r>
                      <a:endParaRPr lang="el-GR" sz="1600">
                        <a:effectLst/>
                        <a:highlight>
                          <a:srgbClr val="FFFFFF"/>
                        </a:highligh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FFFFFF"/>
                    </a:solidFill>
                  </a:tcPr>
                </a:tc>
                <a:tc>
                  <a:txBody>
                    <a:bodyPr/>
                    <a:lstStyle/>
                    <a:p>
                      <a:pPr marL="0" marR="0" algn="ctr">
                        <a:spcBef>
                          <a:spcPts val="0"/>
                        </a:spcBef>
                        <a:spcAft>
                          <a:spcPts val="0"/>
                        </a:spcAft>
                      </a:pPr>
                      <a:r>
                        <a:rPr lang="el-GR" sz="1400">
                          <a:solidFill>
                            <a:srgbClr val="000000"/>
                          </a:solidFill>
                          <a:effectLst/>
                          <a:highlight>
                            <a:srgbClr val="FFFFFF"/>
                          </a:highlight>
                          <a:latin typeface="Aptos Narrow" panose="020B0004020202020204" pitchFamily="34" charset="0"/>
                          <a:ea typeface="Times New Roman" panose="02020603050405020304" pitchFamily="18" charset="0"/>
                        </a:rPr>
                        <a:t>pyod.models.lof.LOF</a:t>
                      </a:r>
                      <a:endParaRPr lang="el-GR" sz="1600">
                        <a:effectLst/>
                        <a:highlight>
                          <a:srgbClr val="FFFFFF"/>
                        </a:highligh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178019733"/>
                  </a:ext>
                </a:extLst>
              </a:tr>
              <a:tr h="182880">
                <a:tc>
                  <a:txBody>
                    <a:bodyPr/>
                    <a:lstStyle/>
                    <a:p>
                      <a:pPr marL="0" marR="0" algn="ctr">
                        <a:spcBef>
                          <a:spcPts val="0"/>
                        </a:spcBef>
                        <a:spcAft>
                          <a:spcPts val="0"/>
                        </a:spcAft>
                      </a:pPr>
                      <a:r>
                        <a:rPr lang="el-GR" sz="1400" b="1">
                          <a:solidFill>
                            <a:srgbClr val="000000"/>
                          </a:solidFill>
                          <a:effectLst/>
                          <a:highlight>
                            <a:srgbClr val="F2F2F2"/>
                          </a:highlight>
                          <a:latin typeface="Aptos Narrow" panose="020B0004020202020204" pitchFamily="34" charset="0"/>
                          <a:ea typeface="Times New Roman" panose="02020603050405020304" pitchFamily="18" charset="0"/>
                        </a:rPr>
                        <a:t>iforest</a:t>
                      </a:r>
                      <a:endParaRPr lang="el-GR" sz="1600">
                        <a:effectLst/>
                        <a:highlight>
                          <a:srgbClr val="F2F2F2"/>
                        </a:highligh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spcBef>
                          <a:spcPts val="0"/>
                        </a:spcBef>
                        <a:spcAft>
                          <a:spcPts val="0"/>
                        </a:spcAft>
                      </a:pPr>
                      <a:r>
                        <a:rPr lang="el-GR" sz="1400">
                          <a:solidFill>
                            <a:srgbClr val="000000"/>
                          </a:solidFill>
                          <a:effectLst/>
                          <a:highlight>
                            <a:srgbClr val="F2F2F2"/>
                          </a:highlight>
                          <a:latin typeface="Aptos Narrow" panose="020B0004020202020204" pitchFamily="34" charset="0"/>
                          <a:ea typeface="Times New Roman" panose="02020603050405020304" pitchFamily="18" charset="0"/>
                        </a:rPr>
                        <a:t>Isolation Forest</a:t>
                      </a:r>
                      <a:endParaRPr lang="el-GR" sz="1600">
                        <a:effectLst/>
                        <a:highlight>
                          <a:srgbClr val="F2F2F2"/>
                        </a:highligh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F2F2F2"/>
                    </a:solidFill>
                  </a:tcPr>
                </a:tc>
                <a:tc>
                  <a:txBody>
                    <a:bodyPr/>
                    <a:lstStyle/>
                    <a:p>
                      <a:pPr marL="0" marR="0" algn="ctr">
                        <a:spcBef>
                          <a:spcPts val="0"/>
                        </a:spcBef>
                        <a:spcAft>
                          <a:spcPts val="0"/>
                        </a:spcAft>
                      </a:pPr>
                      <a:r>
                        <a:rPr lang="el-GR" sz="1400">
                          <a:solidFill>
                            <a:srgbClr val="000000"/>
                          </a:solidFill>
                          <a:effectLst/>
                          <a:highlight>
                            <a:srgbClr val="F2F2F2"/>
                          </a:highlight>
                          <a:latin typeface="Aptos Narrow" panose="020B0004020202020204" pitchFamily="34" charset="0"/>
                          <a:ea typeface="Times New Roman" panose="02020603050405020304" pitchFamily="18" charset="0"/>
                        </a:rPr>
                        <a:t>pyod.models.iforest.IForest</a:t>
                      </a:r>
                      <a:endParaRPr lang="el-GR" sz="1600">
                        <a:effectLst/>
                        <a:highlight>
                          <a:srgbClr val="F2F2F2"/>
                        </a:highligh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779151694"/>
                  </a:ext>
                </a:extLst>
              </a:tr>
              <a:tr h="182880">
                <a:tc>
                  <a:txBody>
                    <a:bodyPr/>
                    <a:lstStyle/>
                    <a:p>
                      <a:pPr marL="0" marR="0" algn="ctr">
                        <a:spcBef>
                          <a:spcPts val="0"/>
                        </a:spcBef>
                        <a:spcAft>
                          <a:spcPts val="0"/>
                        </a:spcAft>
                      </a:pPr>
                      <a:r>
                        <a:rPr lang="el-GR" sz="1400" b="1">
                          <a:solidFill>
                            <a:srgbClr val="000000"/>
                          </a:solidFill>
                          <a:effectLst/>
                          <a:highlight>
                            <a:srgbClr val="FFFFFF"/>
                          </a:highlight>
                          <a:latin typeface="Aptos Narrow" panose="020B0004020202020204" pitchFamily="34" charset="0"/>
                          <a:ea typeface="Times New Roman" panose="02020603050405020304" pitchFamily="18" charset="0"/>
                        </a:rPr>
                        <a:t>cluster</a:t>
                      </a:r>
                      <a:endParaRPr lang="el-GR" sz="1600">
                        <a:effectLst/>
                        <a:highlight>
                          <a:srgbClr val="FFFFFF"/>
                        </a:highligh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marL="0" marR="0" algn="ctr">
                        <a:spcBef>
                          <a:spcPts val="0"/>
                        </a:spcBef>
                        <a:spcAft>
                          <a:spcPts val="0"/>
                        </a:spcAft>
                      </a:pPr>
                      <a:r>
                        <a:rPr lang="el-GR" sz="1400">
                          <a:solidFill>
                            <a:srgbClr val="000000"/>
                          </a:solidFill>
                          <a:effectLst/>
                          <a:highlight>
                            <a:srgbClr val="FFFFFF"/>
                          </a:highlight>
                          <a:latin typeface="Aptos Narrow" panose="020B0004020202020204" pitchFamily="34" charset="0"/>
                          <a:ea typeface="Times New Roman" panose="02020603050405020304" pitchFamily="18" charset="0"/>
                        </a:rPr>
                        <a:t>Clustering-Based Local Outlier</a:t>
                      </a:r>
                      <a:endParaRPr lang="el-GR" sz="1600">
                        <a:effectLst/>
                        <a:highlight>
                          <a:srgbClr val="FFFFFF"/>
                        </a:highligh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FFFFFF"/>
                    </a:solidFill>
                  </a:tcPr>
                </a:tc>
                <a:tc>
                  <a:txBody>
                    <a:bodyPr/>
                    <a:lstStyle/>
                    <a:p>
                      <a:pPr marL="0" marR="0" algn="ctr">
                        <a:spcBef>
                          <a:spcPts val="0"/>
                        </a:spcBef>
                        <a:spcAft>
                          <a:spcPts val="0"/>
                        </a:spcAft>
                      </a:pPr>
                      <a:r>
                        <a:rPr lang="en-US" sz="1400" dirty="0" err="1">
                          <a:solidFill>
                            <a:srgbClr val="000000"/>
                          </a:solidFill>
                          <a:effectLst/>
                          <a:highlight>
                            <a:srgbClr val="FFFFFF"/>
                          </a:highlight>
                          <a:latin typeface="Aptos Narrow" panose="020B0004020202020204" pitchFamily="34" charset="0"/>
                          <a:ea typeface="Times New Roman" panose="02020603050405020304" pitchFamily="18" charset="0"/>
                        </a:rPr>
                        <a:t>pycaret.internal.patches.pyod.CBLOF</a:t>
                      </a:r>
                      <a:endParaRPr lang="el-GR" sz="1600" dirty="0">
                        <a:effectLst/>
                        <a:highlight>
                          <a:srgbClr val="FFFFFF"/>
                        </a:highligh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376938273"/>
                  </a:ext>
                </a:extLst>
              </a:tr>
              <a:tr h="182880">
                <a:tc>
                  <a:txBody>
                    <a:bodyPr/>
                    <a:lstStyle/>
                    <a:p>
                      <a:pPr marL="0" marR="0" algn="ctr">
                        <a:spcBef>
                          <a:spcPts val="0"/>
                        </a:spcBef>
                        <a:spcAft>
                          <a:spcPts val="0"/>
                        </a:spcAft>
                      </a:pPr>
                      <a:r>
                        <a:rPr lang="el-GR" sz="1400" b="1">
                          <a:solidFill>
                            <a:srgbClr val="000000"/>
                          </a:solidFill>
                          <a:effectLst/>
                          <a:highlight>
                            <a:srgbClr val="F2F2F2"/>
                          </a:highlight>
                          <a:latin typeface="Aptos Narrow" panose="020B0004020202020204" pitchFamily="34" charset="0"/>
                          <a:ea typeface="Times New Roman" panose="02020603050405020304" pitchFamily="18" charset="0"/>
                        </a:rPr>
                        <a:t>histogram</a:t>
                      </a:r>
                      <a:endParaRPr lang="el-GR" sz="1600">
                        <a:effectLst/>
                        <a:highlight>
                          <a:srgbClr val="F2F2F2"/>
                        </a:highligh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spcBef>
                          <a:spcPts val="0"/>
                        </a:spcBef>
                        <a:spcAft>
                          <a:spcPts val="0"/>
                        </a:spcAft>
                      </a:pPr>
                      <a:r>
                        <a:rPr lang="el-GR" sz="1400">
                          <a:solidFill>
                            <a:srgbClr val="000000"/>
                          </a:solidFill>
                          <a:effectLst/>
                          <a:highlight>
                            <a:srgbClr val="F2F2F2"/>
                          </a:highlight>
                          <a:latin typeface="Aptos Narrow" panose="020B0004020202020204" pitchFamily="34" charset="0"/>
                          <a:ea typeface="Times New Roman" panose="02020603050405020304" pitchFamily="18" charset="0"/>
                        </a:rPr>
                        <a:t>Histogram-based Outlier Detection</a:t>
                      </a:r>
                      <a:endParaRPr lang="el-GR" sz="1600">
                        <a:effectLst/>
                        <a:highlight>
                          <a:srgbClr val="F2F2F2"/>
                        </a:highligh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F2F2F2"/>
                    </a:solidFill>
                  </a:tcPr>
                </a:tc>
                <a:tc>
                  <a:txBody>
                    <a:bodyPr/>
                    <a:lstStyle/>
                    <a:p>
                      <a:pPr marL="0" marR="0" algn="ctr">
                        <a:spcBef>
                          <a:spcPts val="0"/>
                        </a:spcBef>
                        <a:spcAft>
                          <a:spcPts val="0"/>
                        </a:spcAft>
                      </a:pPr>
                      <a:r>
                        <a:rPr lang="el-GR" sz="1400">
                          <a:solidFill>
                            <a:srgbClr val="000000"/>
                          </a:solidFill>
                          <a:effectLst/>
                          <a:highlight>
                            <a:srgbClr val="F2F2F2"/>
                          </a:highlight>
                          <a:latin typeface="Aptos Narrow" panose="020B0004020202020204" pitchFamily="34" charset="0"/>
                          <a:ea typeface="Times New Roman" panose="02020603050405020304" pitchFamily="18" charset="0"/>
                        </a:rPr>
                        <a:t>pyod.models.hbos.HBOS</a:t>
                      </a:r>
                      <a:endParaRPr lang="el-GR" sz="1600">
                        <a:effectLst/>
                        <a:highlight>
                          <a:srgbClr val="F2F2F2"/>
                        </a:highligh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3983664423"/>
                  </a:ext>
                </a:extLst>
              </a:tr>
              <a:tr h="182880">
                <a:tc>
                  <a:txBody>
                    <a:bodyPr/>
                    <a:lstStyle/>
                    <a:p>
                      <a:pPr marL="0" marR="0" algn="ctr">
                        <a:spcBef>
                          <a:spcPts val="0"/>
                        </a:spcBef>
                        <a:spcAft>
                          <a:spcPts val="0"/>
                        </a:spcAft>
                      </a:pPr>
                      <a:r>
                        <a:rPr lang="el-GR" sz="1400" b="1">
                          <a:solidFill>
                            <a:srgbClr val="000000"/>
                          </a:solidFill>
                          <a:effectLst/>
                          <a:highlight>
                            <a:srgbClr val="FFFFFF"/>
                          </a:highlight>
                          <a:latin typeface="Aptos Narrow" panose="020B0004020202020204" pitchFamily="34" charset="0"/>
                          <a:ea typeface="Times New Roman" panose="02020603050405020304" pitchFamily="18" charset="0"/>
                        </a:rPr>
                        <a:t>svm</a:t>
                      </a:r>
                      <a:endParaRPr lang="el-GR" sz="1600">
                        <a:effectLst/>
                        <a:highlight>
                          <a:srgbClr val="FFFFFF"/>
                        </a:highligh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marL="0" marR="0" algn="ctr">
                        <a:spcBef>
                          <a:spcPts val="0"/>
                        </a:spcBef>
                        <a:spcAft>
                          <a:spcPts val="0"/>
                        </a:spcAft>
                      </a:pPr>
                      <a:r>
                        <a:rPr lang="el-GR" sz="1400">
                          <a:solidFill>
                            <a:srgbClr val="000000"/>
                          </a:solidFill>
                          <a:effectLst/>
                          <a:highlight>
                            <a:srgbClr val="FFFFFF"/>
                          </a:highlight>
                          <a:latin typeface="Aptos Narrow" panose="020B0004020202020204" pitchFamily="34" charset="0"/>
                          <a:ea typeface="Times New Roman" panose="02020603050405020304" pitchFamily="18" charset="0"/>
                        </a:rPr>
                        <a:t>One-class SVM detector</a:t>
                      </a:r>
                      <a:endParaRPr lang="el-GR" sz="1600">
                        <a:effectLst/>
                        <a:highlight>
                          <a:srgbClr val="FFFFFF"/>
                        </a:highligh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FFFFFF"/>
                    </a:solidFill>
                  </a:tcPr>
                </a:tc>
                <a:tc>
                  <a:txBody>
                    <a:bodyPr/>
                    <a:lstStyle/>
                    <a:p>
                      <a:pPr marL="0" marR="0" algn="ctr">
                        <a:spcBef>
                          <a:spcPts val="0"/>
                        </a:spcBef>
                        <a:spcAft>
                          <a:spcPts val="0"/>
                        </a:spcAft>
                      </a:pPr>
                      <a:r>
                        <a:rPr lang="el-GR" sz="1400">
                          <a:solidFill>
                            <a:srgbClr val="000000"/>
                          </a:solidFill>
                          <a:effectLst/>
                          <a:highlight>
                            <a:srgbClr val="FFFFFF"/>
                          </a:highlight>
                          <a:latin typeface="Aptos Narrow" panose="020B0004020202020204" pitchFamily="34" charset="0"/>
                          <a:ea typeface="Times New Roman" panose="02020603050405020304" pitchFamily="18" charset="0"/>
                        </a:rPr>
                        <a:t>pyod.models.ocsvm.OCSVM</a:t>
                      </a:r>
                      <a:endParaRPr lang="el-GR" sz="1600">
                        <a:effectLst/>
                        <a:highlight>
                          <a:srgbClr val="FFFFFF"/>
                        </a:highligh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942726981"/>
                  </a:ext>
                </a:extLst>
              </a:tr>
              <a:tr h="182880">
                <a:tc>
                  <a:txBody>
                    <a:bodyPr/>
                    <a:lstStyle/>
                    <a:p>
                      <a:pPr marL="0" marR="0" algn="ctr">
                        <a:spcBef>
                          <a:spcPts val="0"/>
                        </a:spcBef>
                        <a:spcAft>
                          <a:spcPts val="0"/>
                        </a:spcAft>
                      </a:pPr>
                      <a:r>
                        <a:rPr lang="el-GR" sz="1400" b="1">
                          <a:solidFill>
                            <a:srgbClr val="000000"/>
                          </a:solidFill>
                          <a:effectLst/>
                          <a:highlight>
                            <a:srgbClr val="F2F2F2"/>
                          </a:highlight>
                          <a:latin typeface="Aptos Narrow" panose="020B0004020202020204" pitchFamily="34" charset="0"/>
                          <a:ea typeface="Times New Roman" panose="02020603050405020304" pitchFamily="18" charset="0"/>
                        </a:rPr>
                        <a:t>pca</a:t>
                      </a:r>
                      <a:endParaRPr lang="el-GR" sz="1600">
                        <a:effectLst/>
                        <a:highlight>
                          <a:srgbClr val="F2F2F2"/>
                        </a:highligh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spcBef>
                          <a:spcPts val="0"/>
                        </a:spcBef>
                        <a:spcAft>
                          <a:spcPts val="0"/>
                        </a:spcAft>
                      </a:pPr>
                      <a:r>
                        <a:rPr lang="el-GR" sz="1400">
                          <a:solidFill>
                            <a:srgbClr val="000000"/>
                          </a:solidFill>
                          <a:effectLst/>
                          <a:highlight>
                            <a:srgbClr val="F2F2F2"/>
                          </a:highlight>
                          <a:latin typeface="Aptos Narrow" panose="020B0004020202020204" pitchFamily="34" charset="0"/>
                          <a:ea typeface="Times New Roman" panose="02020603050405020304" pitchFamily="18" charset="0"/>
                        </a:rPr>
                        <a:t>Principal Component Analysis</a:t>
                      </a:r>
                      <a:endParaRPr lang="el-GR" sz="1600">
                        <a:effectLst/>
                        <a:highlight>
                          <a:srgbClr val="F2F2F2"/>
                        </a:highligh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F2F2F2"/>
                    </a:solidFill>
                  </a:tcPr>
                </a:tc>
                <a:tc>
                  <a:txBody>
                    <a:bodyPr/>
                    <a:lstStyle/>
                    <a:p>
                      <a:pPr marL="0" marR="0" algn="ctr">
                        <a:spcBef>
                          <a:spcPts val="0"/>
                        </a:spcBef>
                        <a:spcAft>
                          <a:spcPts val="0"/>
                        </a:spcAft>
                      </a:pPr>
                      <a:r>
                        <a:rPr lang="el-GR" sz="1400">
                          <a:solidFill>
                            <a:srgbClr val="000000"/>
                          </a:solidFill>
                          <a:effectLst/>
                          <a:highlight>
                            <a:srgbClr val="F2F2F2"/>
                          </a:highlight>
                          <a:latin typeface="Aptos Narrow" panose="020B0004020202020204" pitchFamily="34" charset="0"/>
                          <a:ea typeface="Times New Roman" panose="02020603050405020304" pitchFamily="18" charset="0"/>
                        </a:rPr>
                        <a:t>pyod.models.pca.PCA</a:t>
                      </a:r>
                      <a:endParaRPr lang="el-GR" sz="1600">
                        <a:effectLst/>
                        <a:highlight>
                          <a:srgbClr val="F2F2F2"/>
                        </a:highligh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3384259081"/>
                  </a:ext>
                </a:extLst>
              </a:tr>
              <a:tr h="182880">
                <a:tc>
                  <a:txBody>
                    <a:bodyPr/>
                    <a:lstStyle/>
                    <a:p>
                      <a:pPr marL="0" marR="0" algn="ctr">
                        <a:spcBef>
                          <a:spcPts val="0"/>
                        </a:spcBef>
                        <a:spcAft>
                          <a:spcPts val="0"/>
                        </a:spcAft>
                      </a:pPr>
                      <a:r>
                        <a:rPr lang="el-GR" sz="1400" b="1">
                          <a:solidFill>
                            <a:srgbClr val="000000"/>
                          </a:solidFill>
                          <a:effectLst/>
                          <a:highlight>
                            <a:srgbClr val="FFFFFF"/>
                          </a:highlight>
                          <a:latin typeface="Aptos Narrow" panose="020B0004020202020204" pitchFamily="34" charset="0"/>
                          <a:ea typeface="Times New Roman" panose="02020603050405020304" pitchFamily="18" charset="0"/>
                        </a:rPr>
                        <a:t>mcd</a:t>
                      </a:r>
                      <a:endParaRPr lang="el-GR" sz="1600">
                        <a:effectLst/>
                        <a:highlight>
                          <a:srgbClr val="FFFFFF"/>
                        </a:highligh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marL="0" marR="0" algn="ctr">
                        <a:spcBef>
                          <a:spcPts val="0"/>
                        </a:spcBef>
                        <a:spcAft>
                          <a:spcPts val="0"/>
                        </a:spcAft>
                      </a:pPr>
                      <a:r>
                        <a:rPr lang="el-GR" sz="1400">
                          <a:solidFill>
                            <a:srgbClr val="000000"/>
                          </a:solidFill>
                          <a:effectLst/>
                          <a:highlight>
                            <a:srgbClr val="FFFFFF"/>
                          </a:highlight>
                          <a:latin typeface="Aptos Narrow" panose="020B0004020202020204" pitchFamily="34" charset="0"/>
                          <a:ea typeface="Times New Roman" panose="02020603050405020304" pitchFamily="18" charset="0"/>
                        </a:rPr>
                        <a:t>Minimum Covariance Determinant</a:t>
                      </a:r>
                      <a:endParaRPr lang="el-GR" sz="1600">
                        <a:effectLst/>
                        <a:highlight>
                          <a:srgbClr val="FFFFFF"/>
                        </a:highligh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FFFFFF"/>
                    </a:solidFill>
                  </a:tcPr>
                </a:tc>
                <a:tc>
                  <a:txBody>
                    <a:bodyPr/>
                    <a:lstStyle/>
                    <a:p>
                      <a:pPr marL="0" marR="0" algn="ctr">
                        <a:spcBef>
                          <a:spcPts val="0"/>
                        </a:spcBef>
                        <a:spcAft>
                          <a:spcPts val="0"/>
                        </a:spcAft>
                      </a:pPr>
                      <a:r>
                        <a:rPr lang="el-GR" sz="1400">
                          <a:solidFill>
                            <a:srgbClr val="000000"/>
                          </a:solidFill>
                          <a:effectLst/>
                          <a:highlight>
                            <a:srgbClr val="FFFFFF"/>
                          </a:highlight>
                          <a:latin typeface="Aptos Narrow" panose="020B0004020202020204" pitchFamily="34" charset="0"/>
                          <a:ea typeface="Times New Roman" panose="02020603050405020304" pitchFamily="18" charset="0"/>
                        </a:rPr>
                        <a:t>pyod.models.mcd.MCD</a:t>
                      </a:r>
                      <a:endParaRPr lang="el-GR" sz="1600">
                        <a:effectLst/>
                        <a:highlight>
                          <a:srgbClr val="FFFFFF"/>
                        </a:highligh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772529630"/>
                  </a:ext>
                </a:extLst>
              </a:tr>
              <a:tr h="182880">
                <a:tc>
                  <a:txBody>
                    <a:bodyPr/>
                    <a:lstStyle/>
                    <a:p>
                      <a:pPr marL="0" marR="0" algn="ctr">
                        <a:spcBef>
                          <a:spcPts val="0"/>
                        </a:spcBef>
                        <a:spcAft>
                          <a:spcPts val="0"/>
                        </a:spcAft>
                      </a:pPr>
                      <a:r>
                        <a:rPr lang="el-GR" sz="1400" b="1">
                          <a:solidFill>
                            <a:srgbClr val="000000"/>
                          </a:solidFill>
                          <a:effectLst/>
                          <a:highlight>
                            <a:srgbClr val="F2F2F2"/>
                          </a:highlight>
                          <a:latin typeface="Aptos Narrow" panose="020B0004020202020204" pitchFamily="34" charset="0"/>
                          <a:ea typeface="Times New Roman" panose="02020603050405020304" pitchFamily="18" charset="0"/>
                        </a:rPr>
                        <a:t>sod</a:t>
                      </a:r>
                      <a:endParaRPr lang="el-GR" sz="1600">
                        <a:effectLst/>
                        <a:highlight>
                          <a:srgbClr val="F2F2F2"/>
                        </a:highligh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spcBef>
                          <a:spcPts val="0"/>
                        </a:spcBef>
                        <a:spcAft>
                          <a:spcPts val="0"/>
                        </a:spcAft>
                      </a:pPr>
                      <a:r>
                        <a:rPr lang="el-GR" sz="1400">
                          <a:solidFill>
                            <a:srgbClr val="000000"/>
                          </a:solidFill>
                          <a:effectLst/>
                          <a:highlight>
                            <a:srgbClr val="F2F2F2"/>
                          </a:highlight>
                          <a:latin typeface="Aptos Narrow" panose="020B0004020202020204" pitchFamily="34" charset="0"/>
                          <a:ea typeface="Times New Roman" panose="02020603050405020304" pitchFamily="18" charset="0"/>
                        </a:rPr>
                        <a:t>Subspace Outlier Detection</a:t>
                      </a:r>
                      <a:endParaRPr lang="el-GR" sz="1600">
                        <a:effectLst/>
                        <a:highlight>
                          <a:srgbClr val="F2F2F2"/>
                        </a:highligh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spcBef>
                          <a:spcPts val="0"/>
                        </a:spcBef>
                        <a:spcAft>
                          <a:spcPts val="0"/>
                        </a:spcAft>
                      </a:pPr>
                      <a:r>
                        <a:rPr lang="el-GR" sz="1400" dirty="0" err="1">
                          <a:solidFill>
                            <a:srgbClr val="000000"/>
                          </a:solidFill>
                          <a:effectLst/>
                          <a:highlight>
                            <a:srgbClr val="F2F2F2"/>
                          </a:highlight>
                          <a:latin typeface="Aptos Narrow" panose="020B0004020202020204" pitchFamily="34" charset="0"/>
                          <a:ea typeface="Times New Roman" panose="02020603050405020304" pitchFamily="18" charset="0"/>
                        </a:rPr>
                        <a:t>pyod.models.sod.SOD</a:t>
                      </a:r>
                      <a:endParaRPr lang="el-GR" sz="1600" dirty="0">
                        <a:effectLst/>
                        <a:highlight>
                          <a:srgbClr val="F2F2F2"/>
                        </a:highligh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260032216"/>
                  </a:ext>
                </a:extLst>
              </a:tr>
            </a:tbl>
          </a:graphicData>
        </a:graphic>
      </p:graphicFrame>
    </p:spTree>
    <p:extLst>
      <p:ext uri="{BB962C8B-B14F-4D97-AF65-F5344CB8AC3E}">
        <p14:creationId xmlns:p14="http://schemas.microsoft.com/office/powerpoint/2010/main" val="1439446494"/>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3"/>
          <a:srcRect l="26665" r="33899" b="-1"/>
          <a:stretch/>
        </p:blipFill>
        <p:spPr>
          <a:xfrm>
            <a:off x="9757458" y="10"/>
            <a:ext cx="2434541"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0" y="179124"/>
            <a:ext cx="3808072" cy="707886"/>
          </a:xfrm>
          <a:prstGeom prst="rect">
            <a:avLst/>
          </a:prstGeom>
          <a:noFill/>
        </p:spPr>
        <p:txBody>
          <a:bodyPr wrap="square" rtlCol="0">
            <a:spAutoFit/>
          </a:bodyPr>
          <a:lstStyle/>
          <a:p>
            <a:r>
              <a:rPr lang="en-US" sz="4000" dirty="0">
                <a:solidFill>
                  <a:schemeClr val="bg1">
                    <a:lumMod val="75000"/>
                    <a:lumOff val="25000"/>
                  </a:schemeClr>
                </a:solidFill>
              </a:rPr>
              <a:t>Model Evaluation</a:t>
            </a:r>
            <a:endParaRPr lang="el-GR" sz="4000" dirty="0">
              <a:solidFill>
                <a:schemeClr val="bg1">
                  <a:lumMod val="75000"/>
                  <a:lumOff val="25000"/>
                </a:schemeClr>
              </a:solidFill>
            </a:endParaRPr>
          </a:p>
        </p:txBody>
      </p:sp>
      <p:sp>
        <p:nvSpPr>
          <p:cNvPr id="14" name="TextBox 13">
            <a:extLst>
              <a:ext uri="{FF2B5EF4-FFF2-40B4-BE49-F238E27FC236}">
                <a16:creationId xmlns:a16="http://schemas.microsoft.com/office/drawing/2014/main" id="{58B03A74-FE16-9172-D2CF-98C9514B3B54}"/>
              </a:ext>
            </a:extLst>
          </p:cNvPr>
          <p:cNvSpPr txBox="1"/>
          <p:nvPr/>
        </p:nvSpPr>
        <p:spPr>
          <a:xfrm>
            <a:off x="92593" y="1100493"/>
            <a:ext cx="9352345" cy="3970318"/>
          </a:xfrm>
          <a:prstGeom prst="rect">
            <a:avLst/>
          </a:prstGeom>
          <a:noFill/>
        </p:spPr>
        <p:txBody>
          <a:bodyPr wrap="square" rtlCol="0">
            <a:spAutoFit/>
          </a:bodyPr>
          <a:lstStyle/>
          <a:p>
            <a:pPr marL="342900" indent="-342900">
              <a:buFont typeface="Arial" panose="020B0604020202020204" pitchFamily="34" charset="0"/>
              <a:buChar char="•"/>
            </a:pPr>
            <a:r>
              <a:rPr lang="en-US" b="1" dirty="0">
                <a:solidFill>
                  <a:srgbClr val="2C363A"/>
                </a:solidFill>
                <a:highlight>
                  <a:srgbClr val="FFFFFF"/>
                </a:highlight>
                <a:latin typeface="Aptos" panose="020B0004020202020204" pitchFamily="34" charset="0"/>
              </a:rPr>
              <a:t>Challenges of Evaluation:</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Lack of labeled data for fraudulent transactions complicates traditional evaluation metrics (accuracy, precision, F1 score)</a:t>
            </a:r>
          </a:p>
          <a:p>
            <a:pPr marL="800100" lvl="1" indent="-342900">
              <a:buFont typeface="Courier New" panose="02070309020205020404" pitchFamily="49" charset="0"/>
              <a:buChar char="o"/>
            </a:pPr>
            <a:endParaRPr lang="en-US"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b="1" dirty="0">
                <a:solidFill>
                  <a:srgbClr val="2C363A"/>
                </a:solidFill>
                <a:highlight>
                  <a:srgbClr val="FFFFFF"/>
                </a:highlight>
                <a:latin typeface="Aptos" panose="020B0004020202020204" pitchFamily="34" charset="0"/>
              </a:rPr>
              <a:t>Outlier Detection Evaluation Process:</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Saved detected outliers from each model into separate data frames</a:t>
            </a:r>
          </a:p>
          <a:p>
            <a:pPr marL="800100" lvl="1" indent="-342900">
              <a:buFont typeface="Courier New" panose="02070309020205020404" pitchFamily="49" charset="0"/>
              <a:buChar char="o"/>
            </a:pPr>
            <a:endParaRPr lang="en-US" dirty="0">
              <a:solidFill>
                <a:srgbClr val="2C363A"/>
              </a:solidFill>
              <a:highlight>
                <a:srgbClr val="FFFFFF"/>
              </a:highlight>
              <a:latin typeface="Aptos" panose="020B0004020202020204" pitchFamily="34" charset="0"/>
            </a:endParaRP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Developed a function to identify common outliers detected by multiple models, with thresholds from one to ten methods</a:t>
            </a:r>
          </a:p>
          <a:p>
            <a:pPr marL="800100" lvl="1" indent="-342900">
              <a:buFont typeface="Courier New" panose="02070309020205020404" pitchFamily="49" charset="0"/>
              <a:buChar char="o"/>
            </a:pPr>
            <a:endParaRPr lang="en-US" dirty="0">
              <a:solidFill>
                <a:srgbClr val="2C363A"/>
              </a:solidFill>
              <a:highlight>
                <a:srgbClr val="FFFFFF"/>
              </a:highlight>
              <a:latin typeface="Aptos" panose="020B0004020202020204" pitchFamily="34" charset="0"/>
            </a:endParaRP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Common outliers across multiple models suggest higher likelihood of true anomalies</a:t>
            </a:r>
          </a:p>
          <a:p>
            <a:pPr marL="800100" lvl="1" indent="-342900">
              <a:buFont typeface="Courier New" panose="02070309020205020404" pitchFamily="49" charset="0"/>
              <a:buChar char="o"/>
            </a:pPr>
            <a:endParaRPr lang="en-US" dirty="0">
              <a:solidFill>
                <a:srgbClr val="2C363A"/>
              </a:solidFill>
              <a:highlight>
                <a:srgbClr val="FFFFFF"/>
              </a:highlight>
              <a:latin typeface="Aptos" panose="020B0004020202020204" pitchFamily="34" charset="0"/>
            </a:endParaRP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Methodology mitigates false positives, enhancing the reliability of fraud detection without relying on labeled data</a:t>
            </a:r>
          </a:p>
        </p:txBody>
      </p:sp>
      <p:graphicFrame>
        <p:nvGraphicFramePr>
          <p:cNvPr id="2" name="Table 1">
            <a:extLst>
              <a:ext uri="{FF2B5EF4-FFF2-40B4-BE49-F238E27FC236}">
                <a16:creationId xmlns:a16="http://schemas.microsoft.com/office/drawing/2014/main" id="{F2A6FB48-09AF-5FCC-3C6F-B5C3D5863EF7}"/>
              </a:ext>
            </a:extLst>
          </p:cNvPr>
          <p:cNvGraphicFramePr>
            <a:graphicFrameLocks noGrp="1"/>
          </p:cNvGraphicFramePr>
          <p:nvPr>
            <p:extLst>
              <p:ext uri="{D42A27DB-BD31-4B8C-83A1-F6EECF244321}">
                <p14:modId xmlns:p14="http://schemas.microsoft.com/office/powerpoint/2010/main" val="1402592527"/>
              </p:ext>
            </p:extLst>
          </p:nvPr>
        </p:nvGraphicFramePr>
        <p:xfrm>
          <a:off x="1088018" y="5693701"/>
          <a:ext cx="7917085" cy="879675"/>
        </p:xfrm>
        <a:graphic>
          <a:graphicData uri="http://schemas.openxmlformats.org/drawingml/2006/table">
            <a:tbl>
              <a:tblPr firstRow="1" firstCol="1" bandRow="1"/>
              <a:tblGrid>
                <a:gridCol w="1436159">
                  <a:extLst>
                    <a:ext uri="{9D8B030D-6E8A-4147-A177-3AD203B41FA5}">
                      <a16:colId xmlns:a16="http://schemas.microsoft.com/office/drawing/2014/main" val="1094974476"/>
                    </a:ext>
                  </a:extLst>
                </a:gridCol>
                <a:gridCol w="690370">
                  <a:extLst>
                    <a:ext uri="{9D8B030D-6E8A-4147-A177-3AD203B41FA5}">
                      <a16:colId xmlns:a16="http://schemas.microsoft.com/office/drawing/2014/main" val="213327707"/>
                    </a:ext>
                  </a:extLst>
                </a:gridCol>
                <a:gridCol w="680869">
                  <a:extLst>
                    <a:ext uri="{9D8B030D-6E8A-4147-A177-3AD203B41FA5}">
                      <a16:colId xmlns:a16="http://schemas.microsoft.com/office/drawing/2014/main" val="4190200080"/>
                    </a:ext>
                  </a:extLst>
                </a:gridCol>
                <a:gridCol w="595365">
                  <a:extLst>
                    <a:ext uri="{9D8B030D-6E8A-4147-A177-3AD203B41FA5}">
                      <a16:colId xmlns:a16="http://schemas.microsoft.com/office/drawing/2014/main" val="2429547473"/>
                    </a:ext>
                  </a:extLst>
                </a:gridCol>
                <a:gridCol w="680869">
                  <a:extLst>
                    <a:ext uri="{9D8B030D-6E8A-4147-A177-3AD203B41FA5}">
                      <a16:colId xmlns:a16="http://schemas.microsoft.com/office/drawing/2014/main" val="4219358073"/>
                    </a:ext>
                  </a:extLst>
                </a:gridCol>
                <a:gridCol w="680869">
                  <a:extLst>
                    <a:ext uri="{9D8B030D-6E8A-4147-A177-3AD203B41FA5}">
                      <a16:colId xmlns:a16="http://schemas.microsoft.com/office/drawing/2014/main" val="105361575"/>
                    </a:ext>
                  </a:extLst>
                </a:gridCol>
                <a:gridCol w="511444">
                  <a:extLst>
                    <a:ext uri="{9D8B030D-6E8A-4147-A177-3AD203B41FA5}">
                      <a16:colId xmlns:a16="http://schemas.microsoft.com/office/drawing/2014/main" val="383578323"/>
                    </a:ext>
                  </a:extLst>
                </a:gridCol>
                <a:gridCol w="680869">
                  <a:extLst>
                    <a:ext uri="{9D8B030D-6E8A-4147-A177-3AD203B41FA5}">
                      <a16:colId xmlns:a16="http://schemas.microsoft.com/office/drawing/2014/main" val="347877757"/>
                    </a:ext>
                  </a:extLst>
                </a:gridCol>
                <a:gridCol w="514611">
                  <a:extLst>
                    <a:ext uri="{9D8B030D-6E8A-4147-A177-3AD203B41FA5}">
                      <a16:colId xmlns:a16="http://schemas.microsoft.com/office/drawing/2014/main" val="3568697527"/>
                    </a:ext>
                  </a:extLst>
                </a:gridCol>
                <a:gridCol w="850295">
                  <a:extLst>
                    <a:ext uri="{9D8B030D-6E8A-4147-A177-3AD203B41FA5}">
                      <a16:colId xmlns:a16="http://schemas.microsoft.com/office/drawing/2014/main" val="328179037"/>
                    </a:ext>
                  </a:extLst>
                </a:gridCol>
                <a:gridCol w="595365">
                  <a:extLst>
                    <a:ext uri="{9D8B030D-6E8A-4147-A177-3AD203B41FA5}">
                      <a16:colId xmlns:a16="http://schemas.microsoft.com/office/drawing/2014/main" val="2426359728"/>
                    </a:ext>
                  </a:extLst>
                </a:gridCol>
              </a:tblGrid>
              <a:tr h="293225">
                <a:tc>
                  <a:txBody>
                    <a:bodyPr/>
                    <a:lstStyle/>
                    <a:p>
                      <a:pPr marL="0" marR="0">
                        <a:spcBef>
                          <a:spcPts val="0"/>
                        </a:spcBef>
                        <a:spcAft>
                          <a:spcPts val="0"/>
                        </a:spcAft>
                      </a:pPr>
                      <a:r>
                        <a:rPr lang="en-US" sz="1400">
                          <a:solidFill>
                            <a:srgbClr val="000000"/>
                          </a:solidFill>
                          <a:effectLst/>
                          <a:highlight>
                            <a:srgbClr val="D9D9D9"/>
                          </a:highlight>
                          <a:latin typeface="Calibri" panose="020F0502020204030204" pitchFamily="34" charset="0"/>
                          <a:ea typeface="Times New Roman" panose="02020603050405020304" pitchFamily="18" charset="0"/>
                        </a:rPr>
                        <a:t> </a:t>
                      </a:r>
                      <a:endParaRPr lang="el-GR" sz="16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10">
                  <a:txBody>
                    <a:bodyPr/>
                    <a:lstStyle/>
                    <a:p>
                      <a:pPr marL="0" marR="0" algn="ctr">
                        <a:spcBef>
                          <a:spcPts val="0"/>
                        </a:spcBef>
                        <a:spcAft>
                          <a:spcPts val="0"/>
                        </a:spcAft>
                      </a:pPr>
                      <a:r>
                        <a:rPr lang="en-US" sz="1400" b="1">
                          <a:solidFill>
                            <a:srgbClr val="000000"/>
                          </a:solidFill>
                          <a:effectLst/>
                          <a:highlight>
                            <a:srgbClr val="D9D9D9"/>
                          </a:highlight>
                          <a:latin typeface="Calibri" panose="020F0502020204030204" pitchFamily="34" charset="0"/>
                          <a:ea typeface="Times New Roman" panose="02020603050405020304" pitchFamily="18" charset="0"/>
                        </a:rPr>
                        <a:t>Least Number of Methods the Outlier was Detected from</a:t>
                      </a:r>
                      <a:endParaRPr lang="el-GR" sz="16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1328856757"/>
                  </a:ext>
                </a:extLst>
              </a:tr>
              <a:tr h="293225">
                <a:tc>
                  <a:txBody>
                    <a:bodyPr/>
                    <a:lstStyle/>
                    <a:p>
                      <a:pPr marL="0" marR="0" algn="ctr">
                        <a:spcBef>
                          <a:spcPts val="0"/>
                        </a:spcBef>
                        <a:spcAft>
                          <a:spcPts val="0"/>
                        </a:spcAft>
                      </a:pPr>
                      <a:r>
                        <a:rPr lang="en-US" sz="1400" b="1">
                          <a:solidFill>
                            <a:srgbClr val="000000"/>
                          </a:solidFill>
                          <a:effectLst/>
                          <a:highlight>
                            <a:srgbClr val="D9D9D9"/>
                          </a:highlight>
                          <a:latin typeface="Calibri" panose="020F0502020204030204" pitchFamily="34" charset="0"/>
                          <a:ea typeface="Times New Roman" panose="02020603050405020304" pitchFamily="18" charset="0"/>
                        </a:rPr>
                        <a:t>Transactions</a:t>
                      </a:r>
                      <a:endParaRPr lang="el-GR" sz="16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400" b="1">
                          <a:solidFill>
                            <a:srgbClr val="000000"/>
                          </a:solidFill>
                          <a:effectLst/>
                          <a:highlight>
                            <a:srgbClr val="D9D9D9"/>
                          </a:highlight>
                          <a:latin typeface="Calibri" panose="020F0502020204030204" pitchFamily="34" charset="0"/>
                          <a:ea typeface="Times New Roman" panose="02020603050405020304" pitchFamily="18" charset="0"/>
                        </a:rPr>
                        <a:t>1</a:t>
                      </a:r>
                      <a:endParaRPr lang="el-GR" sz="16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400" b="1">
                          <a:solidFill>
                            <a:srgbClr val="000000"/>
                          </a:solidFill>
                          <a:effectLst/>
                          <a:highlight>
                            <a:srgbClr val="D9D9D9"/>
                          </a:highlight>
                          <a:latin typeface="Calibri" panose="020F0502020204030204" pitchFamily="34" charset="0"/>
                          <a:ea typeface="Times New Roman" panose="02020603050405020304" pitchFamily="18" charset="0"/>
                        </a:rPr>
                        <a:t>2</a:t>
                      </a:r>
                      <a:endParaRPr lang="el-GR" sz="16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400" b="1">
                          <a:solidFill>
                            <a:srgbClr val="000000"/>
                          </a:solidFill>
                          <a:effectLst/>
                          <a:highlight>
                            <a:srgbClr val="D9D9D9"/>
                          </a:highlight>
                          <a:latin typeface="Calibri" panose="020F0502020204030204" pitchFamily="34" charset="0"/>
                          <a:ea typeface="Times New Roman" panose="02020603050405020304" pitchFamily="18" charset="0"/>
                        </a:rPr>
                        <a:t>3</a:t>
                      </a:r>
                      <a:endParaRPr lang="el-GR" sz="16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400" b="1">
                          <a:solidFill>
                            <a:srgbClr val="000000"/>
                          </a:solidFill>
                          <a:effectLst/>
                          <a:highlight>
                            <a:srgbClr val="D9D9D9"/>
                          </a:highlight>
                          <a:latin typeface="Calibri" panose="020F0502020204030204" pitchFamily="34" charset="0"/>
                          <a:ea typeface="Times New Roman" panose="02020603050405020304" pitchFamily="18" charset="0"/>
                        </a:rPr>
                        <a:t>4</a:t>
                      </a:r>
                      <a:endParaRPr lang="el-GR" sz="16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400" b="1">
                          <a:solidFill>
                            <a:srgbClr val="000000"/>
                          </a:solidFill>
                          <a:effectLst/>
                          <a:highlight>
                            <a:srgbClr val="D9D9D9"/>
                          </a:highlight>
                          <a:latin typeface="Calibri" panose="020F0502020204030204" pitchFamily="34" charset="0"/>
                          <a:ea typeface="Times New Roman" panose="02020603050405020304" pitchFamily="18" charset="0"/>
                        </a:rPr>
                        <a:t>5</a:t>
                      </a:r>
                      <a:endParaRPr lang="el-GR" sz="16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400" b="1">
                          <a:solidFill>
                            <a:srgbClr val="000000"/>
                          </a:solidFill>
                          <a:effectLst/>
                          <a:highlight>
                            <a:srgbClr val="D9D9D9"/>
                          </a:highlight>
                          <a:latin typeface="Calibri" panose="020F0502020204030204" pitchFamily="34" charset="0"/>
                          <a:ea typeface="Times New Roman" panose="02020603050405020304" pitchFamily="18" charset="0"/>
                        </a:rPr>
                        <a:t>6</a:t>
                      </a:r>
                      <a:endParaRPr lang="el-GR" sz="16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400" b="1">
                          <a:solidFill>
                            <a:srgbClr val="000000"/>
                          </a:solidFill>
                          <a:effectLst/>
                          <a:highlight>
                            <a:srgbClr val="D9D9D9"/>
                          </a:highlight>
                          <a:latin typeface="Calibri" panose="020F0502020204030204" pitchFamily="34" charset="0"/>
                          <a:ea typeface="Times New Roman" panose="02020603050405020304" pitchFamily="18" charset="0"/>
                        </a:rPr>
                        <a:t>7</a:t>
                      </a:r>
                      <a:endParaRPr lang="el-GR" sz="16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400" b="1">
                          <a:solidFill>
                            <a:srgbClr val="000000"/>
                          </a:solidFill>
                          <a:effectLst/>
                          <a:highlight>
                            <a:srgbClr val="D9D9D9"/>
                          </a:highlight>
                          <a:latin typeface="Calibri" panose="020F0502020204030204" pitchFamily="34" charset="0"/>
                          <a:ea typeface="Times New Roman" panose="02020603050405020304" pitchFamily="18" charset="0"/>
                        </a:rPr>
                        <a:t>8</a:t>
                      </a:r>
                      <a:endParaRPr lang="el-GR" sz="16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400" b="1">
                          <a:solidFill>
                            <a:srgbClr val="000000"/>
                          </a:solidFill>
                          <a:effectLst/>
                          <a:highlight>
                            <a:srgbClr val="D9D9D9"/>
                          </a:highlight>
                          <a:latin typeface="Calibri" panose="020F0502020204030204" pitchFamily="34" charset="0"/>
                          <a:ea typeface="Times New Roman" panose="02020603050405020304" pitchFamily="18" charset="0"/>
                        </a:rPr>
                        <a:t>9</a:t>
                      </a:r>
                      <a:endParaRPr lang="el-GR" sz="16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400" b="1">
                          <a:solidFill>
                            <a:srgbClr val="000000"/>
                          </a:solidFill>
                          <a:effectLst/>
                          <a:highlight>
                            <a:srgbClr val="D9D9D9"/>
                          </a:highlight>
                          <a:latin typeface="Calibri" panose="020F0502020204030204" pitchFamily="34" charset="0"/>
                          <a:ea typeface="Times New Roman" panose="02020603050405020304" pitchFamily="18" charset="0"/>
                        </a:rPr>
                        <a:t>10</a:t>
                      </a:r>
                      <a:endParaRPr lang="el-GR" sz="16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849609709"/>
                  </a:ext>
                </a:extLst>
              </a:tr>
              <a:tr h="293225">
                <a:tc>
                  <a:txBody>
                    <a:bodyPr/>
                    <a:lstStyle/>
                    <a:p>
                      <a:pPr marL="0" marR="0" algn="ctr">
                        <a:spcBef>
                          <a:spcPts val="0"/>
                        </a:spcBef>
                        <a:spcAft>
                          <a:spcPts val="0"/>
                        </a:spcAft>
                      </a:pPr>
                      <a:r>
                        <a:rPr lang="el-GR" sz="1400">
                          <a:solidFill>
                            <a:srgbClr val="000000"/>
                          </a:solidFill>
                          <a:effectLst/>
                          <a:latin typeface="Calibri" panose="020F0502020204030204" pitchFamily="34" charset="0"/>
                          <a:ea typeface="Times New Roman" panose="02020603050405020304" pitchFamily="18" charset="0"/>
                        </a:rPr>
                        <a:t>1390</a:t>
                      </a:r>
                      <a:endParaRPr lang="el-GR" sz="16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400">
                          <a:solidFill>
                            <a:srgbClr val="000000"/>
                          </a:solidFill>
                          <a:effectLst/>
                          <a:latin typeface="Calibri" panose="020F0502020204030204" pitchFamily="34" charset="0"/>
                          <a:ea typeface="Times New Roman" panose="02020603050405020304" pitchFamily="18" charset="0"/>
                        </a:rPr>
                        <a:t>59</a:t>
                      </a:r>
                      <a:endParaRPr lang="el-GR" sz="16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400">
                          <a:solidFill>
                            <a:srgbClr val="000000"/>
                          </a:solidFill>
                          <a:effectLst/>
                          <a:latin typeface="Calibri" panose="020F0502020204030204" pitchFamily="34" charset="0"/>
                          <a:ea typeface="Times New Roman" panose="02020603050405020304" pitchFamily="18" charset="0"/>
                        </a:rPr>
                        <a:t>30</a:t>
                      </a:r>
                      <a:endParaRPr lang="el-GR" sz="16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400">
                          <a:solidFill>
                            <a:srgbClr val="000000"/>
                          </a:solidFill>
                          <a:effectLst/>
                          <a:latin typeface="Calibri" panose="020F0502020204030204" pitchFamily="34" charset="0"/>
                          <a:ea typeface="Times New Roman" panose="02020603050405020304" pitchFamily="18" charset="0"/>
                        </a:rPr>
                        <a:t>21</a:t>
                      </a:r>
                      <a:endParaRPr lang="el-GR" sz="16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400">
                          <a:solidFill>
                            <a:srgbClr val="000000"/>
                          </a:solidFill>
                          <a:effectLst/>
                          <a:latin typeface="Calibri" panose="020F0502020204030204" pitchFamily="34" charset="0"/>
                          <a:ea typeface="Times New Roman" panose="02020603050405020304" pitchFamily="18" charset="0"/>
                        </a:rPr>
                        <a:t>17</a:t>
                      </a:r>
                      <a:endParaRPr lang="el-GR" sz="16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400">
                          <a:solidFill>
                            <a:srgbClr val="000000"/>
                          </a:solidFill>
                          <a:effectLst/>
                          <a:latin typeface="Calibri" panose="020F0502020204030204" pitchFamily="34" charset="0"/>
                          <a:ea typeface="Times New Roman" panose="02020603050405020304" pitchFamily="18" charset="0"/>
                        </a:rPr>
                        <a:t>8</a:t>
                      </a:r>
                      <a:endParaRPr lang="el-GR" sz="16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400">
                          <a:solidFill>
                            <a:srgbClr val="000000"/>
                          </a:solidFill>
                          <a:effectLst/>
                          <a:latin typeface="Calibri" panose="020F0502020204030204" pitchFamily="34" charset="0"/>
                          <a:ea typeface="Times New Roman" panose="02020603050405020304" pitchFamily="18" charset="0"/>
                        </a:rPr>
                        <a:t>4</a:t>
                      </a:r>
                      <a:endParaRPr lang="el-GR" sz="16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400">
                          <a:solidFill>
                            <a:srgbClr val="000000"/>
                          </a:solidFill>
                          <a:effectLst/>
                          <a:latin typeface="Calibri" panose="020F0502020204030204" pitchFamily="34" charset="0"/>
                          <a:ea typeface="Times New Roman" panose="02020603050405020304" pitchFamily="18" charset="0"/>
                        </a:rPr>
                        <a:t>2</a:t>
                      </a:r>
                      <a:endParaRPr lang="el-GR" sz="16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400">
                          <a:solidFill>
                            <a:srgbClr val="000000"/>
                          </a:solidFill>
                          <a:effectLst/>
                          <a:latin typeface="Calibri" panose="020F0502020204030204" pitchFamily="34" charset="0"/>
                          <a:ea typeface="Times New Roman" panose="02020603050405020304" pitchFamily="18" charset="0"/>
                        </a:rPr>
                        <a:t>2</a:t>
                      </a:r>
                      <a:endParaRPr lang="el-GR" sz="16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400">
                          <a:solidFill>
                            <a:srgbClr val="000000"/>
                          </a:solidFill>
                          <a:effectLst/>
                          <a:latin typeface="Calibri" panose="020F0502020204030204" pitchFamily="34" charset="0"/>
                          <a:ea typeface="Times New Roman" panose="02020603050405020304" pitchFamily="18" charset="0"/>
                        </a:rPr>
                        <a:t>0</a:t>
                      </a:r>
                      <a:endParaRPr lang="el-GR" sz="16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400" dirty="0">
                          <a:solidFill>
                            <a:srgbClr val="000000"/>
                          </a:solidFill>
                          <a:effectLst/>
                          <a:latin typeface="Calibri" panose="020F0502020204030204" pitchFamily="34" charset="0"/>
                          <a:ea typeface="Times New Roman" panose="02020603050405020304" pitchFamily="18" charset="0"/>
                        </a:rPr>
                        <a:t>0</a:t>
                      </a:r>
                      <a:endParaRPr lang="el-GR" sz="1600" dirty="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15607235"/>
                  </a:ext>
                </a:extLst>
              </a:tr>
            </a:tbl>
          </a:graphicData>
        </a:graphic>
      </p:graphicFrame>
      <p:sp>
        <p:nvSpPr>
          <p:cNvPr id="4" name="TextBox 3">
            <a:extLst>
              <a:ext uri="{FF2B5EF4-FFF2-40B4-BE49-F238E27FC236}">
                <a16:creationId xmlns:a16="http://schemas.microsoft.com/office/drawing/2014/main" id="{F2B199D2-66E9-AE58-A626-D5B215FB821A}"/>
              </a:ext>
            </a:extLst>
          </p:cNvPr>
          <p:cNvSpPr txBox="1"/>
          <p:nvPr/>
        </p:nvSpPr>
        <p:spPr>
          <a:xfrm>
            <a:off x="2867624" y="5355435"/>
            <a:ext cx="3802285" cy="307777"/>
          </a:xfrm>
          <a:prstGeom prst="rect">
            <a:avLst/>
          </a:prstGeom>
          <a:noFill/>
        </p:spPr>
        <p:txBody>
          <a:bodyPr wrap="square">
            <a:spAutoFit/>
          </a:bodyPr>
          <a:lstStyle/>
          <a:p>
            <a:pPr algn="ctr"/>
            <a:r>
              <a:rPr lang="en-US" sz="1400" dirty="0">
                <a:solidFill>
                  <a:srgbClr val="1EA9A6"/>
                </a:solidFill>
              </a:rPr>
              <a:t>Example for Resulted Outliers for Sample Client</a:t>
            </a:r>
            <a:endParaRPr lang="el-GR" sz="1400" dirty="0">
              <a:solidFill>
                <a:srgbClr val="1EA9A6"/>
              </a:solidFill>
            </a:endParaRPr>
          </a:p>
        </p:txBody>
      </p:sp>
    </p:spTree>
    <p:extLst>
      <p:ext uri="{BB962C8B-B14F-4D97-AF65-F5344CB8AC3E}">
        <p14:creationId xmlns:p14="http://schemas.microsoft.com/office/powerpoint/2010/main" val="4002259101"/>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3"/>
          <a:srcRect l="26665" r="33899" b="-1"/>
          <a:stretch/>
        </p:blipFill>
        <p:spPr>
          <a:xfrm>
            <a:off x="11446050" y="10"/>
            <a:ext cx="745949"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0" y="179124"/>
            <a:ext cx="7497772" cy="707886"/>
          </a:xfrm>
          <a:prstGeom prst="rect">
            <a:avLst/>
          </a:prstGeom>
          <a:noFill/>
        </p:spPr>
        <p:txBody>
          <a:bodyPr wrap="square" rtlCol="0">
            <a:spAutoFit/>
          </a:bodyPr>
          <a:lstStyle/>
          <a:p>
            <a:r>
              <a:rPr lang="en-US" sz="4000" dirty="0">
                <a:solidFill>
                  <a:schemeClr val="bg1">
                    <a:lumMod val="75000"/>
                    <a:lumOff val="25000"/>
                  </a:schemeClr>
                </a:solidFill>
              </a:rPr>
              <a:t>Results – Differences per Models</a:t>
            </a:r>
            <a:endParaRPr lang="el-GR" sz="4000" dirty="0">
              <a:solidFill>
                <a:schemeClr val="bg1">
                  <a:lumMod val="75000"/>
                  <a:lumOff val="25000"/>
                </a:schemeClr>
              </a:solidFill>
            </a:endParaRPr>
          </a:p>
        </p:txBody>
      </p:sp>
      <p:pic>
        <p:nvPicPr>
          <p:cNvPr id="9" name="Picture 8">
            <a:extLst>
              <a:ext uri="{FF2B5EF4-FFF2-40B4-BE49-F238E27FC236}">
                <a16:creationId xmlns:a16="http://schemas.microsoft.com/office/drawing/2014/main" id="{899CBCC4-1F13-A8A8-0053-3E1872C1A0B5}"/>
              </a:ext>
            </a:extLst>
          </p:cNvPr>
          <p:cNvPicPr>
            <a:picLocks noChangeAspect="1"/>
          </p:cNvPicPr>
          <p:nvPr/>
        </p:nvPicPr>
        <p:blipFill>
          <a:blip r:embed="rId4"/>
          <a:stretch>
            <a:fillRect/>
          </a:stretch>
        </p:blipFill>
        <p:spPr>
          <a:xfrm>
            <a:off x="962010" y="826715"/>
            <a:ext cx="4777721" cy="2932636"/>
          </a:xfrm>
          <a:prstGeom prst="rect">
            <a:avLst/>
          </a:prstGeom>
          <a:ln>
            <a:noFill/>
          </a:ln>
        </p:spPr>
      </p:pic>
      <p:pic>
        <p:nvPicPr>
          <p:cNvPr id="19" name="Picture 18">
            <a:extLst>
              <a:ext uri="{FF2B5EF4-FFF2-40B4-BE49-F238E27FC236}">
                <a16:creationId xmlns:a16="http://schemas.microsoft.com/office/drawing/2014/main" id="{3615221D-050E-C354-5102-E0D6396A3A0A}"/>
              </a:ext>
            </a:extLst>
          </p:cNvPr>
          <p:cNvPicPr>
            <a:picLocks noChangeAspect="1"/>
          </p:cNvPicPr>
          <p:nvPr/>
        </p:nvPicPr>
        <p:blipFill>
          <a:blip r:embed="rId5"/>
          <a:stretch>
            <a:fillRect/>
          </a:stretch>
        </p:blipFill>
        <p:spPr>
          <a:xfrm>
            <a:off x="962011" y="3868470"/>
            <a:ext cx="4777720" cy="2932636"/>
          </a:xfrm>
          <a:prstGeom prst="rect">
            <a:avLst/>
          </a:prstGeom>
          <a:ln>
            <a:noFill/>
          </a:ln>
        </p:spPr>
      </p:pic>
      <p:pic>
        <p:nvPicPr>
          <p:cNvPr id="23" name="Picture 22">
            <a:extLst>
              <a:ext uri="{FF2B5EF4-FFF2-40B4-BE49-F238E27FC236}">
                <a16:creationId xmlns:a16="http://schemas.microsoft.com/office/drawing/2014/main" id="{99C21B08-5CDB-463C-9C1E-F124A96FFDAF}"/>
              </a:ext>
            </a:extLst>
          </p:cNvPr>
          <p:cNvPicPr>
            <a:picLocks noChangeAspect="1"/>
          </p:cNvPicPr>
          <p:nvPr/>
        </p:nvPicPr>
        <p:blipFill>
          <a:blip r:embed="rId6"/>
          <a:stretch>
            <a:fillRect/>
          </a:stretch>
        </p:blipFill>
        <p:spPr>
          <a:xfrm>
            <a:off x="6204030" y="826715"/>
            <a:ext cx="4777721" cy="2932636"/>
          </a:xfrm>
          <a:prstGeom prst="rect">
            <a:avLst/>
          </a:prstGeom>
          <a:ln>
            <a:noFill/>
          </a:ln>
        </p:spPr>
      </p:pic>
      <p:pic>
        <p:nvPicPr>
          <p:cNvPr id="25" name="Picture 24">
            <a:extLst>
              <a:ext uri="{FF2B5EF4-FFF2-40B4-BE49-F238E27FC236}">
                <a16:creationId xmlns:a16="http://schemas.microsoft.com/office/drawing/2014/main" id="{DE5857D2-D8E6-5F3A-D780-1C6CB79A7E1F}"/>
              </a:ext>
            </a:extLst>
          </p:cNvPr>
          <p:cNvPicPr>
            <a:picLocks noChangeAspect="1"/>
          </p:cNvPicPr>
          <p:nvPr/>
        </p:nvPicPr>
        <p:blipFill>
          <a:blip r:embed="rId7"/>
          <a:stretch>
            <a:fillRect/>
          </a:stretch>
        </p:blipFill>
        <p:spPr>
          <a:xfrm>
            <a:off x="6204030" y="3868470"/>
            <a:ext cx="4777721" cy="2932636"/>
          </a:xfrm>
          <a:prstGeom prst="rect">
            <a:avLst/>
          </a:prstGeom>
          <a:ln>
            <a:noFill/>
          </a:ln>
        </p:spPr>
      </p:pic>
    </p:spTree>
    <p:extLst>
      <p:ext uri="{BB962C8B-B14F-4D97-AF65-F5344CB8AC3E}">
        <p14:creationId xmlns:p14="http://schemas.microsoft.com/office/powerpoint/2010/main" val="2862282934"/>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3"/>
          <a:srcRect l="26665" r="33899" b="-1"/>
          <a:stretch/>
        </p:blipFill>
        <p:spPr>
          <a:xfrm>
            <a:off x="11910349" y="10"/>
            <a:ext cx="281650"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0" y="179124"/>
            <a:ext cx="7497772" cy="707886"/>
          </a:xfrm>
          <a:prstGeom prst="rect">
            <a:avLst/>
          </a:prstGeom>
          <a:noFill/>
        </p:spPr>
        <p:txBody>
          <a:bodyPr wrap="square" rtlCol="0">
            <a:spAutoFit/>
          </a:bodyPr>
          <a:lstStyle/>
          <a:p>
            <a:r>
              <a:rPr lang="en-US" sz="4000" dirty="0">
                <a:solidFill>
                  <a:schemeClr val="bg1">
                    <a:lumMod val="75000"/>
                    <a:lumOff val="25000"/>
                  </a:schemeClr>
                </a:solidFill>
              </a:rPr>
              <a:t>Results – Differences per Models</a:t>
            </a:r>
            <a:endParaRPr lang="el-GR" sz="4000" dirty="0">
              <a:solidFill>
                <a:schemeClr val="bg1">
                  <a:lumMod val="75000"/>
                  <a:lumOff val="25000"/>
                </a:schemeClr>
              </a:solidFill>
            </a:endParaRPr>
          </a:p>
        </p:txBody>
      </p:sp>
      <p:pic>
        <p:nvPicPr>
          <p:cNvPr id="15" name="Picture 14">
            <a:extLst>
              <a:ext uri="{FF2B5EF4-FFF2-40B4-BE49-F238E27FC236}">
                <a16:creationId xmlns:a16="http://schemas.microsoft.com/office/drawing/2014/main" id="{593A7C4A-876D-D87D-6556-5FC77163E22F}"/>
              </a:ext>
            </a:extLst>
          </p:cNvPr>
          <p:cNvPicPr>
            <a:picLocks noChangeAspect="1"/>
          </p:cNvPicPr>
          <p:nvPr/>
        </p:nvPicPr>
        <p:blipFill>
          <a:blip r:embed="rId4"/>
          <a:stretch>
            <a:fillRect/>
          </a:stretch>
        </p:blipFill>
        <p:spPr>
          <a:xfrm>
            <a:off x="241532" y="3877718"/>
            <a:ext cx="3648178" cy="2801157"/>
          </a:xfrm>
          <a:prstGeom prst="rect">
            <a:avLst/>
          </a:prstGeom>
          <a:ln>
            <a:noFill/>
          </a:ln>
        </p:spPr>
      </p:pic>
      <p:pic>
        <p:nvPicPr>
          <p:cNvPr id="17" name="Picture 16">
            <a:extLst>
              <a:ext uri="{FF2B5EF4-FFF2-40B4-BE49-F238E27FC236}">
                <a16:creationId xmlns:a16="http://schemas.microsoft.com/office/drawing/2014/main" id="{6F820EC1-7A7C-F9B2-4438-98AC75606FE5}"/>
              </a:ext>
            </a:extLst>
          </p:cNvPr>
          <p:cNvPicPr>
            <a:picLocks noChangeAspect="1"/>
          </p:cNvPicPr>
          <p:nvPr/>
        </p:nvPicPr>
        <p:blipFill>
          <a:blip r:embed="rId5"/>
          <a:stretch>
            <a:fillRect/>
          </a:stretch>
        </p:blipFill>
        <p:spPr>
          <a:xfrm>
            <a:off x="4062699" y="3877719"/>
            <a:ext cx="3648180" cy="2801435"/>
          </a:xfrm>
          <a:prstGeom prst="rect">
            <a:avLst/>
          </a:prstGeom>
          <a:ln>
            <a:noFill/>
          </a:ln>
        </p:spPr>
      </p:pic>
      <p:pic>
        <p:nvPicPr>
          <p:cNvPr id="21" name="Picture 20">
            <a:extLst>
              <a:ext uri="{FF2B5EF4-FFF2-40B4-BE49-F238E27FC236}">
                <a16:creationId xmlns:a16="http://schemas.microsoft.com/office/drawing/2014/main" id="{C1DBB34C-050B-B8B5-30C0-C7C273C1BD09}"/>
              </a:ext>
            </a:extLst>
          </p:cNvPr>
          <p:cNvPicPr>
            <a:picLocks noChangeAspect="1"/>
          </p:cNvPicPr>
          <p:nvPr/>
        </p:nvPicPr>
        <p:blipFill>
          <a:blip r:embed="rId6"/>
          <a:stretch>
            <a:fillRect/>
          </a:stretch>
        </p:blipFill>
        <p:spPr>
          <a:xfrm>
            <a:off x="7879971" y="994360"/>
            <a:ext cx="3648180" cy="2801435"/>
          </a:xfrm>
          <a:prstGeom prst="rect">
            <a:avLst/>
          </a:prstGeom>
          <a:ln>
            <a:noFill/>
          </a:ln>
        </p:spPr>
      </p:pic>
      <p:pic>
        <p:nvPicPr>
          <p:cNvPr id="3" name="Picture 2">
            <a:extLst>
              <a:ext uri="{FF2B5EF4-FFF2-40B4-BE49-F238E27FC236}">
                <a16:creationId xmlns:a16="http://schemas.microsoft.com/office/drawing/2014/main" id="{743C32DE-E138-0B86-87B8-6BCA333D095B}"/>
              </a:ext>
            </a:extLst>
          </p:cNvPr>
          <p:cNvPicPr>
            <a:picLocks noChangeAspect="1"/>
          </p:cNvPicPr>
          <p:nvPr/>
        </p:nvPicPr>
        <p:blipFill>
          <a:blip r:embed="rId7"/>
          <a:stretch>
            <a:fillRect/>
          </a:stretch>
        </p:blipFill>
        <p:spPr>
          <a:xfrm>
            <a:off x="241532" y="994360"/>
            <a:ext cx="3648179" cy="2801434"/>
          </a:xfrm>
          <a:prstGeom prst="rect">
            <a:avLst/>
          </a:prstGeom>
          <a:ln>
            <a:noFill/>
          </a:ln>
        </p:spPr>
      </p:pic>
      <p:pic>
        <p:nvPicPr>
          <p:cNvPr id="10" name="Picture 9">
            <a:extLst>
              <a:ext uri="{FF2B5EF4-FFF2-40B4-BE49-F238E27FC236}">
                <a16:creationId xmlns:a16="http://schemas.microsoft.com/office/drawing/2014/main" id="{FA0299DA-0184-5945-1695-C705BD3383B3}"/>
              </a:ext>
            </a:extLst>
          </p:cNvPr>
          <p:cNvPicPr>
            <a:picLocks noChangeAspect="1"/>
          </p:cNvPicPr>
          <p:nvPr/>
        </p:nvPicPr>
        <p:blipFill>
          <a:blip r:embed="rId8"/>
          <a:stretch>
            <a:fillRect/>
          </a:stretch>
        </p:blipFill>
        <p:spPr>
          <a:xfrm>
            <a:off x="4062700" y="994360"/>
            <a:ext cx="3648180" cy="2801435"/>
          </a:xfrm>
          <a:prstGeom prst="rect">
            <a:avLst/>
          </a:prstGeom>
          <a:ln>
            <a:noFill/>
          </a:ln>
        </p:spPr>
      </p:pic>
    </p:spTree>
    <p:extLst>
      <p:ext uri="{BB962C8B-B14F-4D97-AF65-F5344CB8AC3E}">
        <p14:creationId xmlns:p14="http://schemas.microsoft.com/office/powerpoint/2010/main" val="3753151214"/>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3"/>
          <a:srcRect l="26665" r="33899" b="-1"/>
          <a:stretch/>
        </p:blipFill>
        <p:spPr>
          <a:xfrm>
            <a:off x="9873205" y="10"/>
            <a:ext cx="2318794"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0" y="179124"/>
            <a:ext cx="7497772" cy="707886"/>
          </a:xfrm>
          <a:prstGeom prst="rect">
            <a:avLst/>
          </a:prstGeom>
          <a:noFill/>
        </p:spPr>
        <p:txBody>
          <a:bodyPr wrap="square" rtlCol="0">
            <a:spAutoFit/>
          </a:bodyPr>
          <a:lstStyle/>
          <a:p>
            <a:r>
              <a:rPr lang="en-US" sz="4000" dirty="0">
                <a:solidFill>
                  <a:schemeClr val="bg1">
                    <a:lumMod val="75000"/>
                    <a:lumOff val="25000"/>
                  </a:schemeClr>
                </a:solidFill>
              </a:rPr>
              <a:t>Results – Differences per Models</a:t>
            </a:r>
            <a:endParaRPr lang="el-GR" sz="4000" dirty="0">
              <a:solidFill>
                <a:schemeClr val="bg1">
                  <a:lumMod val="75000"/>
                  <a:lumOff val="25000"/>
                </a:schemeClr>
              </a:solidFill>
            </a:endParaRPr>
          </a:p>
        </p:txBody>
      </p:sp>
      <p:sp>
        <p:nvSpPr>
          <p:cNvPr id="2" name="TextBox 1">
            <a:extLst>
              <a:ext uri="{FF2B5EF4-FFF2-40B4-BE49-F238E27FC236}">
                <a16:creationId xmlns:a16="http://schemas.microsoft.com/office/drawing/2014/main" id="{6233D239-F6FA-8FDF-A7A4-36B894B8AB86}"/>
              </a:ext>
            </a:extLst>
          </p:cNvPr>
          <p:cNvSpPr txBox="1"/>
          <p:nvPr/>
        </p:nvSpPr>
        <p:spPr>
          <a:xfrm>
            <a:off x="401700" y="1630741"/>
            <a:ext cx="9726147" cy="3200876"/>
          </a:xfrm>
          <a:prstGeom prst="rect">
            <a:avLst/>
          </a:prstGeom>
          <a:noFill/>
        </p:spPr>
        <p:txBody>
          <a:bodyPr wrap="square" rtlCol="0">
            <a:spAutoFit/>
          </a:bodyPr>
          <a:lstStyle/>
          <a:p>
            <a:r>
              <a:rPr lang="en-US" sz="2000" b="1" dirty="0">
                <a:solidFill>
                  <a:srgbClr val="2C363A"/>
                </a:solidFill>
                <a:highlight>
                  <a:srgbClr val="FFFFFF"/>
                </a:highlight>
                <a:latin typeface="Aptos" panose="020B0004020202020204" pitchFamily="34" charset="0"/>
              </a:rPr>
              <a:t>Key Findings:</a:t>
            </a:r>
          </a:p>
          <a:p>
            <a:endParaRPr lang="en-US" sz="2000" b="1"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The outliers are shown with yellow color while the normal points are blue</a:t>
            </a:r>
          </a:p>
          <a:p>
            <a:pPr marL="342900" indent="-342900">
              <a:buFont typeface="Arial" panose="020B0604020202020204" pitchFamily="34" charset="0"/>
              <a:buChar char="•"/>
            </a:pPr>
            <a:endParaRPr lang="en-US"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From the t-SNE plots we observe that there are variations in the outliers from the different unsupervised machine learning methods applied</a:t>
            </a:r>
          </a:p>
          <a:p>
            <a:pPr marL="342900" indent="-342900">
              <a:buFont typeface="Arial" panose="020B0604020202020204" pitchFamily="34" charset="0"/>
              <a:buChar char="•"/>
            </a:pPr>
            <a:endParaRPr lang="en-US"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Models like </a:t>
            </a:r>
            <a:r>
              <a:rPr lang="en-US" b="1" dirty="0">
                <a:solidFill>
                  <a:srgbClr val="2C363A"/>
                </a:solidFill>
                <a:highlight>
                  <a:srgbClr val="FFFFFF"/>
                </a:highlight>
                <a:latin typeface="Aptos" panose="020B0004020202020204" pitchFamily="34" charset="0"/>
              </a:rPr>
              <a:t>KNN, CBLOF, OCSVM and MCD </a:t>
            </a:r>
            <a:r>
              <a:rPr lang="en-US" dirty="0">
                <a:solidFill>
                  <a:srgbClr val="2C363A"/>
                </a:solidFill>
                <a:highlight>
                  <a:srgbClr val="FFFFFF"/>
                </a:highlight>
                <a:latin typeface="Aptos" panose="020B0004020202020204" pitchFamily="34" charset="0"/>
              </a:rPr>
              <a:t>seem to detect similar potential outliers</a:t>
            </a:r>
          </a:p>
          <a:p>
            <a:pPr marL="342900" indent="-342900">
              <a:buFont typeface="Arial" panose="020B0604020202020204" pitchFamily="34" charset="0"/>
              <a:buChar char="•"/>
            </a:pPr>
            <a:endParaRPr lang="en-US"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Similarly, </a:t>
            </a:r>
            <a:r>
              <a:rPr lang="en-US" b="1" dirty="0">
                <a:solidFill>
                  <a:srgbClr val="2C363A"/>
                </a:solidFill>
                <a:highlight>
                  <a:srgbClr val="FFFFFF"/>
                </a:highlight>
                <a:latin typeface="Aptos" panose="020B0004020202020204" pitchFamily="34" charset="0"/>
              </a:rPr>
              <a:t>LOF, IFOREST, HBOS, PCA and SOD </a:t>
            </a:r>
            <a:r>
              <a:rPr lang="en-US" dirty="0">
                <a:solidFill>
                  <a:srgbClr val="2C363A"/>
                </a:solidFill>
                <a:highlight>
                  <a:srgbClr val="FFFFFF"/>
                </a:highlight>
                <a:latin typeface="Aptos" panose="020B0004020202020204" pitchFamily="34" charset="0"/>
              </a:rPr>
              <a:t>models show that they also detect similar anomalies in transactions.</a:t>
            </a:r>
          </a:p>
        </p:txBody>
      </p:sp>
    </p:spTree>
    <p:extLst>
      <p:ext uri="{BB962C8B-B14F-4D97-AF65-F5344CB8AC3E}">
        <p14:creationId xmlns:p14="http://schemas.microsoft.com/office/powerpoint/2010/main" val="4181085376"/>
      </p:ext>
    </p:extLst>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3"/>
          <a:srcRect l="26665" r="33899" b="-1"/>
          <a:stretch/>
        </p:blipFill>
        <p:spPr>
          <a:xfrm>
            <a:off x="9873205" y="10"/>
            <a:ext cx="2318794"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0" y="179124"/>
            <a:ext cx="7497772" cy="707886"/>
          </a:xfrm>
          <a:prstGeom prst="rect">
            <a:avLst/>
          </a:prstGeom>
          <a:noFill/>
        </p:spPr>
        <p:txBody>
          <a:bodyPr wrap="square" rtlCol="0">
            <a:spAutoFit/>
          </a:bodyPr>
          <a:lstStyle/>
          <a:p>
            <a:r>
              <a:rPr lang="en-US" sz="4000" dirty="0">
                <a:solidFill>
                  <a:schemeClr val="bg1">
                    <a:lumMod val="75000"/>
                    <a:lumOff val="25000"/>
                  </a:schemeClr>
                </a:solidFill>
              </a:rPr>
              <a:t>Results – For Sample Clients</a:t>
            </a:r>
            <a:endParaRPr lang="el-GR" sz="4000" dirty="0">
              <a:solidFill>
                <a:schemeClr val="bg1">
                  <a:lumMod val="75000"/>
                  <a:lumOff val="25000"/>
                </a:schemeClr>
              </a:solidFill>
            </a:endParaRPr>
          </a:p>
        </p:txBody>
      </p:sp>
      <p:sp>
        <p:nvSpPr>
          <p:cNvPr id="3" name="TextBox 2">
            <a:extLst>
              <a:ext uri="{FF2B5EF4-FFF2-40B4-BE49-F238E27FC236}">
                <a16:creationId xmlns:a16="http://schemas.microsoft.com/office/drawing/2014/main" id="{AA627862-EE61-5A3D-E381-7B639A8A9D1F}"/>
              </a:ext>
            </a:extLst>
          </p:cNvPr>
          <p:cNvSpPr txBox="1"/>
          <p:nvPr/>
        </p:nvSpPr>
        <p:spPr>
          <a:xfrm>
            <a:off x="127321" y="1355501"/>
            <a:ext cx="7511969" cy="4401205"/>
          </a:xfrm>
          <a:prstGeom prst="rect">
            <a:avLst/>
          </a:prstGeom>
          <a:noFill/>
        </p:spPr>
        <p:txBody>
          <a:bodyPr wrap="square" rtlCol="0">
            <a:spAutoFit/>
          </a:bodyPr>
          <a:lstStyle/>
          <a:p>
            <a:pPr marL="342900" indent="-342900">
              <a:buFont typeface="Arial" panose="020B0604020202020204" pitchFamily="34" charset="0"/>
              <a:buChar char="•"/>
            </a:pPr>
            <a:r>
              <a:rPr lang="en-US" sz="2000" b="1" dirty="0">
                <a:solidFill>
                  <a:srgbClr val="2C363A"/>
                </a:solidFill>
                <a:highlight>
                  <a:srgbClr val="FFFFFF"/>
                </a:highlight>
                <a:latin typeface="Aptos" panose="020B0004020202020204" pitchFamily="34" charset="0"/>
              </a:rPr>
              <a:t>Objective:</a:t>
            </a:r>
          </a:p>
          <a:p>
            <a:pPr marL="800100" lvl="1" indent="-342900">
              <a:buFont typeface="Courier New" panose="02070309020205020404" pitchFamily="49" charset="0"/>
              <a:buChar char="o"/>
            </a:pPr>
            <a:r>
              <a:rPr lang="en-US" sz="2000" dirty="0">
                <a:solidFill>
                  <a:srgbClr val="2C363A"/>
                </a:solidFill>
                <a:highlight>
                  <a:srgbClr val="FFFFFF"/>
                </a:highlight>
                <a:latin typeface="Aptos" panose="020B0004020202020204" pitchFamily="34" charset="0"/>
              </a:rPr>
              <a:t>Compare the outliers detected by the algorithm with individual user transaction profiles to assess validity</a:t>
            </a:r>
          </a:p>
          <a:p>
            <a:pPr lvl="1"/>
            <a:endParaRPr lang="en-US" sz="2000"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sz="2000" b="1" dirty="0">
                <a:solidFill>
                  <a:srgbClr val="2C363A"/>
                </a:solidFill>
                <a:highlight>
                  <a:srgbClr val="FFFFFF"/>
                </a:highlight>
                <a:latin typeface="Aptos" panose="020B0004020202020204" pitchFamily="34" charset="0"/>
              </a:rPr>
              <a:t>User Transaction Profile Analysis:</a:t>
            </a:r>
          </a:p>
          <a:p>
            <a:pPr marL="800100" lvl="1" indent="-342900">
              <a:buFont typeface="Courier New" panose="02070309020205020404" pitchFamily="49" charset="0"/>
              <a:buChar char="o"/>
            </a:pPr>
            <a:r>
              <a:rPr lang="en-US" sz="2000" dirty="0">
                <a:solidFill>
                  <a:srgbClr val="2C363A"/>
                </a:solidFill>
                <a:highlight>
                  <a:srgbClr val="FFFFFF"/>
                </a:highlight>
                <a:latin typeface="Aptos" panose="020B0004020202020204" pitchFamily="34" charset="0"/>
              </a:rPr>
              <a:t>For each client we calculate:</a:t>
            </a:r>
          </a:p>
          <a:p>
            <a:pPr marL="800100" lvl="1" indent="-342900">
              <a:buFont typeface="Courier New" panose="02070309020205020404" pitchFamily="49" charset="0"/>
              <a:buChar char="o"/>
            </a:pPr>
            <a:r>
              <a:rPr lang="en-US" sz="2000" b="1" dirty="0">
                <a:solidFill>
                  <a:srgbClr val="2C363A"/>
                </a:solidFill>
                <a:highlight>
                  <a:srgbClr val="FFFFFF"/>
                </a:highlight>
                <a:latin typeface="Aptos" panose="020B0004020202020204" pitchFamily="34" charset="0"/>
              </a:rPr>
              <a:t>Mean</a:t>
            </a:r>
            <a:r>
              <a:rPr lang="en-US" sz="2000" dirty="0">
                <a:solidFill>
                  <a:srgbClr val="2C363A"/>
                </a:solidFill>
                <a:highlight>
                  <a:srgbClr val="FFFFFF"/>
                </a:highlight>
                <a:latin typeface="Aptos" panose="020B0004020202020204" pitchFamily="34" charset="0"/>
              </a:rPr>
              <a:t> for numeric variables</a:t>
            </a:r>
          </a:p>
          <a:p>
            <a:pPr marL="800100" lvl="1" indent="-342900">
              <a:buFont typeface="Courier New" panose="02070309020205020404" pitchFamily="49" charset="0"/>
              <a:buChar char="o"/>
            </a:pPr>
            <a:r>
              <a:rPr lang="en-US" sz="2000" b="1" dirty="0">
                <a:solidFill>
                  <a:srgbClr val="2C363A"/>
                </a:solidFill>
                <a:highlight>
                  <a:srgbClr val="FFFFFF"/>
                </a:highlight>
                <a:latin typeface="Aptos" panose="020B0004020202020204" pitchFamily="34" charset="0"/>
              </a:rPr>
              <a:t>Mode</a:t>
            </a:r>
            <a:r>
              <a:rPr lang="en-US" sz="2000" dirty="0">
                <a:solidFill>
                  <a:srgbClr val="2C363A"/>
                </a:solidFill>
                <a:highlight>
                  <a:srgbClr val="FFFFFF"/>
                </a:highlight>
                <a:latin typeface="Aptos" panose="020B0004020202020204" pitchFamily="34" charset="0"/>
              </a:rPr>
              <a:t> (dominant value) for categorical variables.</a:t>
            </a:r>
          </a:p>
          <a:p>
            <a:pPr marL="800100" lvl="1" indent="-342900">
              <a:buFont typeface="Courier New" panose="02070309020205020404" pitchFamily="49" charset="0"/>
              <a:buChar char="o"/>
            </a:pPr>
            <a:endParaRPr lang="en-US" sz="2000"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sz="2000" b="1" dirty="0">
                <a:solidFill>
                  <a:srgbClr val="2C363A"/>
                </a:solidFill>
                <a:highlight>
                  <a:srgbClr val="FFFFFF"/>
                </a:highlight>
                <a:latin typeface="Aptos" panose="020B0004020202020204" pitchFamily="34" charset="0"/>
              </a:rPr>
              <a:t>Comparison Process:</a:t>
            </a:r>
          </a:p>
          <a:p>
            <a:pPr marL="800100" lvl="1" indent="-342900">
              <a:buFont typeface="Courier New" panose="02070309020205020404" pitchFamily="49" charset="0"/>
              <a:buChar char="o"/>
            </a:pPr>
            <a:r>
              <a:rPr lang="en-US" sz="2000" dirty="0">
                <a:solidFill>
                  <a:srgbClr val="2C363A"/>
                </a:solidFill>
                <a:highlight>
                  <a:srgbClr val="FFFFFF"/>
                </a:highlight>
                <a:latin typeface="Aptos" panose="020B0004020202020204" pitchFamily="34" charset="0"/>
              </a:rPr>
              <a:t>Systematically compare each variable in the user’s transaction profile with the corresponding outliers:</a:t>
            </a:r>
          </a:p>
          <a:p>
            <a:pPr marL="800100" lvl="1" indent="-342900">
              <a:buFont typeface="Courier New" panose="02070309020205020404" pitchFamily="49" charset="0"/>
              <a:buChar char="o"/>
            </a:pPr>
            <a:r>
              <a:rPr lang="en-US" sz="2000" dirty="0">
                <a:solidFill>
                  <a:srgbClr val="2C363A"/>
                </a:solidFill>
                <a:highlight>
                  <a:srgbClr val="FFFFFF"/>
                </a:highlight>
                <a:latin typeface="Aptos" panose="020B0004020202020204" pitchFamily="34" charset="0"/>
              </a:rPr>
              <a:t>Evaluate the validity of detected outliers based on their alignment with user profiles</a:t>
            </a:r>
          </a:p>
        </p:txBody>
      </p:sp>
    </p:spTree>
    <p:extLst>
      <p:ext uri="{BB962C8B-B14F-4D97-AF65-F5344CB8AC3E}">
        <p14:creationId xmlns:p14="http://schemas.microsoft.com/office/powerpoint/2010/main" val="4247330381"/>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3"/>
          <a:srcRect l="26665" r="33899" b="-1"/>
          <a:stretch/>
        </p:blipFill>
        <p:spPr>
          <a:xfrm>
            <a:off x="9062976" y="10"/>
            <a:ext cx="3129023"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0" y="179124"/>
            <a:ext cx="4259484" cy="707886"/>
          </a:xfrm>
          <a:prstGeom prst="rect">
            <a:avLst/>
          </a:prstGeom>
          <a:noFill/>
        </p:spPr>
        <p:txBody>
          <a:bodyPr wrap="square" rtlCol="0">
            <a:spAutoFit/>
          </a:bodyPr>
          <a:lstStyle/>
          <a:p>
            <a:r>
              <a:rPr lang="en-US" sz="4000" dirty="0">
                <a:solidFill>
                  <a:schemeClr val="bg1">
                    <a:lumMod val="75000"/>
                    <a:lumOff val="25000"/>
                  </a:schemeClr>
                </a:solidFill>
              </a:rPr>
              <a:t>Problem Statement</a:t>
            </a:r>
            <a:endParaRPr lang="el-GR" sz="4000" dirty="0">
              <a:solidFill>
                <a:schemeClr val="bg1">
                  <a:lumMod val="75000"/>
                  <a:lumOff val="25000"/>
                </a:schemeClr>
              </a:solidFill>
            </a:endParaRPr>
          </a:p>
        </p:txBody>
      </p:sp>
      <p:sp>
        <p:nvSpPr>
          <p:cNvPr id="14" name="TextBox 13">
            <a:extLst>
              <a:ext uri="{FF2B5EF4-FFF2-40B4-BE49-F238E27FC236}">
                <a16:creationId xmlns:a16="http://schemas.microsoft.com/office/drawing/2014/main" id="{58B03A74-FE16-9172-D2CF-98C9514B3B54}"/>
              </a:ext>
            </a:extLst>
          </p:cNvPr>
          <p:cNvSpPr txBox="1"/>
          <p:nvPr/>
        </p:nvSpPr>
        <p:spPr>
          <a:xfrm>
            <a:off x="266218" y="1581774"/>
            <a:ext cx="6551272" cy="3908762"/>
          </a:xfrm>
          <a:prstGeom prst="rect">
            <a:avLst/>
          </a:prstGeom>
          <a:noFill/>
        </p:spPr>
        <p:txBody>
          <a:bodyPr wrap="square" rtlCol="0">
            <a:spAutoFit/>
          </a:bodyPr>
          <a:lstStyle/>
          <a:p>
            <a:r>
              <a:rPr lang="en-US" sz="2400" b="1" dirty="0">
                <a:solidFill>
                  <a:srgbClr val="2C363A"/>
                </a:solidFill>
                <a:highlight>
                  <a:srgbClr val="FFFFFF"/>
                </a:highlight>
                <a:latin typeface="Aptos" panose="020B0004020202020204" pitchFamily="34" charset="0"/>
              </a:rPr>
              <a:t>Credit card fraud</a:t>
            </a:r>
            <a:r>
              <a:rPr lang="en-US" sz="2400" dirty="0">
                <a:solidFill>
                  <a:srgbClr val="2C363A"/>
                </a:solidFill>
                <a:highlight>
                  <a:srgbClr val="FFFFFF"/>
                </a:highlight>
                <a:latin typeface="Aptos" panose="020B0004020202020204" pitchFamily="34" charset="0"/>
              </a:rPr>
              <a:t> </a:t>
            </a:r>
            <a:r>
              <a:rPr lang="en-US" sz="2000" dirty="0">
                <a:solidFill>
                  <a:srgbClr val="2C363A"/>
                </a:solidFill>
                <a:highlight>
                  <a:srgbClr val="FFFFFF"/>
                </a:highlight>
                <a:latin typeface="Aptos" panose="020B0004020202020204" pitchFamily="34" charset="0"/>
              </a:rPr>
              <a:t>remains a significant challenge in the banking industry, necessitating the development of robust fraud detection systems.</a:t>
            </a:r>
          </a:p>
          <a:p>
            <a:endParaRPr lang="en-US" sz="2400" b="1"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sz="2000" dirty="0">
                <a:solidFill>
                  <a:srgbClr val="2C363A"/>
                </a:solidFill>
                <a:highlight>
                  <a:srgbClr val="FFFFFF"/>
                </a:highlight>
                <a:latin typeface="Aptos" panose="020B0004020202020204" pitchFamily="34" charset="0"/>
              </a:rPr>
              <a:t>Credit card fraud is a major challenge affecting the financial sector, costing billions annually</a:t>
            </a:r>
          </a:p>
          <a:p>
            <a:pPr marL="342900" indent="-342900">
              <a:buFont typeface="Arial" panose="020B0604020202020204" pitchFamily="34" charset="0"/>
              <a:buChar char="•"/>
            </a:pPr>
            <a:endParaRPr lang="en-US" sz="2000"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sz="2000" dirty="0">
                <a:solidFill>
                  <a:srgbClr val="2C363A"/>
                </a:solidFill>
                <a:highlight>
                  <a:srgbClr val="FFFFFF"/>
                </a:highlight>
                <a:latin typeface="Aptos" panose="020B0004020202020204" pitchFamily="34" charset="0"/>
              </a:rPr>
              <a:t>Traditional detection systems</a:t>
            </a:r>
            <a:r>
              <a:rPr lang="el-GR" sz="2000" dirty="0">
                <a:solidFill>
                  <a:srgbClr val="2C363A"/>
                </a:solidFill>
                <a:highlight>
                  <a:srgbClr val="FFFFFF"/>
                </a:highlight>
                <a:latin typeface="Aptos" panose="020B0004020202020204" pitchFamily="34" charset="0"/>
              </a:rPr>
              <a:t> </a:t>
            </a:r>
            <a:r>
              <a:rPr lang="en-US" sz="2000" dirty="0">
                <a:solidFill>
                  <a:srgbClr val="2C363A"/>
                </a:solidFill>
                <a:highlight>
                  <a:srgbClr val="FFFFFF"/>
                </a:highlight>
                <a:latin typeface="Aptos" panose="020B0004020202020204" pitchFamily="34" charset="0"/>
              </a:rPr>
              <a:t>are outdated and have limitations</a:t>
            </a:r>
          </a:p>
          <a:p>
            <a:pPr marL="342900" indent="-342900">
              <a:buFont typeface="Arial" panose="020B0604020202020204" pitchFamily="34" charset="0"/>
              <a:buChar char="•"/>
            </a:pPr>
            <a:endParaRPr lang="en-US" sz="2000"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sz="2000" dirty="0">
                <a:solidFill>
                  <a:srgbClr val="2C363A"/>
                </a:solidFill>
                <a:highlight>
                  <a:srgbClr val="FFFFFF"/>
                </a:highlight>
                <a:latin typeface="Aptos" panose="020B0004020202020204" pitchFamily="34" charset="0"/>
              </a:rPr>
              <a:t>Fraud tactics Continuously evolving</a:t>
            </a:r>
          </a:p>
          <a:p>
            <a:pPr marL="342900" indent="-342900">
              <a:buFont typeface="Arial" panose="020B0604020202020204" pitchFamily="34" charset="0"/>
              <a:buChar char="•"/>
            </a:pPr>
            <a:endParaRPr lang="en-US" sz="2000" dirty="0">
              <a:solidFill>
                <a:srgbClr val="2C363A"/>
              </a:solidFill>
              <a:highlight>
                <a:srgbClr val="FFFFFF"/>
              </a:highlight>
              <a:latin typeface="Aptos" panose="020B0004020202020204" pitchFamily="34" charset="0"/>
            </a:endParaRPr>
          </a:p>
        </p:txBody>
      </p:sp>
    </p:spTree>
    <p:extLst>
      <p:ext uri="{BB962C8B-B14F-4D97-AF65-F5344CB8AC3E}">
        <p14:creationId xmlns:p14="http://schemas.microsoft.com/office/powerpoint/2010/main" val="2609094484"/>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3"/>
          <a:srcRect l="26665" r="33899" b="-1"/>
          <a:stretch/>
        </p:blipFill>
        <p:spPr>
          <a:xfrm>
            <a:off x="11910349" y="10"/>
            <a:ext cx="281650"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0" y="179124"/>
            <a:ext cx="7497772" cy="707886"/>
          </a:xfrm>
          <a:prstGeom prst="rect">
            <a:avLst/>
          </a:prstGeom>
          <a:noFill/>
        </p:spPr>
        <p:txBody>
          <a:bodyPr wrap="square" rtlCol="0">
            <a:spAutoFit/>
          </a:bodyPr>
          <a:lstStyle/>
          <a:p>
            <a:r>
              <a:rPr lang="en-US" sz="4000" dirty="0">
                <a:solidFill>
                  <a:schemeClr val="bg1">
                    <a:lumMod val="75000"/>
                    <a:lumOff val="25000"/>
                  </a:schemeClr>
                </a:solidFill>
              </a:rPr>
              <a:t>Results – For Sample Clients</a:t>
            </a:r>
            <a:endParaRPr lang="el-GR" sz="4000" dirty="0">
              <a:solidFill>
                <a:schemeClr val="bg1">
                  <a:lumMod val="75000"/>
                  <a:lumOff val="25000"/>
                </a:schemeClr>
              </a:solidFill>
            </a:endParaRPr>
          </a:p>
        </p:txBody>
      </p:sp>
      <p:graphicFrame>
        <p:nvGraphicFramePr>
          <p:cNvPr id="3" name="Table 2">
            <a:extLst>
              <a:ext uri="{FF2B5EF4-FFF2-40B4-BE49-F238E27FC236}">
                <a16:creationId xmlns:a16="http://schemas.microsoft.com/office/drawing/2014/main" id="{6D6D3044-12A0-4E1A-56CA-441BA146DCF7}"/>
              </a:ext>
            </a:extLst>
          </p:cNvPr>
          <p:cNvGraphicFramePr>
            <a:graphicFrameLocks noGrp="1"/>
          </p:cNvGraphicFramePr>
          <p:nvPr>
            <p:extLst>
              <p:ext uri="{D42A27DB-BD31-4B8C-83A1-F6EECF244321}">
                <p14:modId xmlns:p14="http://schemas.microsoft.com/office/powerpoint/2010/main" val="458430432"/>
              </p:ext>
            </p:extLst>
          </p:nvPr>
        </p:nvGraphicFramePr>
        <p:xfrm>
          <a:off x="158384" y="1066133"/>
          <a:ext cx="6277139" cy="3867726"/>
        </p:xfrm>
        <a:graphic>
          <a:graphicData uri="http://schemas.openxmlformats.org/drawingml/2006/table">
            <a:tbl>
              <a:tblPr firstRow="1" firstCol="1" bandRow="1"/>
              <a:tblGrid>
                <a:gridCol w="2012451">
                  <a:extLst>
                    <a:ext uri="{9D8B030D-6E8A-4147-A177-3AD203B41FA5}">
                      <a16:colId xmlns:a16="http://schemas.microsoft.com/office/drawing/2014/main" val="872745207"/>
                    </a:ext>
                  </a:extLst>
                </a:gridCol>
                <a:gridCol w="1517812">
                  <a:extLst>
                    <a:ext uri="{9D8B030D-6E8A-4147-A177-3AD203B41FA5}">
                      <a16:colId xmlns:a16="http://schemas.microsoft.com/office/drawing/2014/main" val="3854626316"/>
                    </a:ext>
                  </a:extLst>
                </a:gridCol>
                <a:gridCol w="1226554">
                  <a:extLst>
                    <a:ext uri="{9D8B030D-6E8A-4147-A177-3AD203B41FA5}">
                      <a16:colId xmlns:a16="http://schemas.microsoft.com/office/drawing/2014/main" val="538949822"/>
                    </a:ext>
                  </a:extLst>
                </a:gridCol>
                <a:gridCol w="1520322">
                  <a:extLst>
                    <a:ext uri="{9D8B030D-6E8A-4147-A177-3AD203B41FA5}">
                      <a16:colId xmlns:a16="http://schemas.microsoft.com/office/drawing/2014/main" val="1124344981"/>
                    </a:ext>
                  </a:extLst>
                </a:gridCol>
              </a:tblGrid>
              <a:tr h="197889">
                <a:tc>
                  <a:txBody>
                    <a:bodyPr/>
                    <a:lstStyle/>
                    <a:p>
                      <a:pPr marL="0" marR="0">
                        <a:spcBef>
                          <a:spcPts val="0"/>
                        </a:spcBef>
                        <a:spcAft>
                          <a:spcPts val="0"/>
                        </a:spcAft>
                      </a:pPr>
                      <a:r>
                        <a:rPr lang="el-GR" sz="1200" b="1">
                          <a:solidFill>
                            <a:srgbClr val="000000"/>
                          </a:solidFill>
                          <a:effectLst/>
                          <a:highlight>
                            <a:srgbClr val="D9D9D9"/>
                          </a:highlight>
                          <a:latin typeface="Calibri" panose="020F0502020204030204" pitchFamily="34" charset="0"/>
                          <a:ea typeface="Times New Roman" panose="02020603050405020304" pitchFamily="18" charset="0"/>
                        </a:rPr>
                        <a:t>Column Name</a:t>
                      </a:r>
                      <a:endParaRPr lang="el-GR" sz="14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200" b="1">
                          <a:solidFill>
                            <a:srgbClr val="000000"/>
                          </a:solidFill>
                          <a:effectLst/>
                          <a:highlight>
                            <a:srgbClr val="D9D9D9"/>
                          </a:highlight>
                          <a:latin typeface="Calibri" panose="020F0502020204030204" pitchFamily="34" charset="0"/>
                          <a:ea typeface="Times New Roman" panose="02020603050405020304" pitchFamily="18" charset="0"/>
                        </a:rPr>
                        <a:t>Mean/Mode</a:t>
                      </a:r>
                      <a:endParaRPr lang="el-GR" sz="14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200" b="1">
                          <a:solidFill>
                            <a:srgbClr val="000000"/>
                          </a:solidFill>
                          <a:effectLst/>
                          <a:highlight>
                            <a:srgbClr val="D9D9D9"/>
                          </a:highlight>
                          <a:latin typeface="Calibri" panose="020F0502020204030204" pitchFamily="34" charset="0"/>
                          <a:ea typeface="Times New Roman" panose="02020603050405020304" pitchFamily="18" charset="0"/>
                        </a:rPr>
                        <a:t>Outlier 1</a:t>
                      </a:r>
                      <a:endParaRPr lang="el-GR" sz="14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200" b="1">
                          <a:solidFill>
                            <a:srgbClr val="000000"/>
                          </a:solidFill>
                          <a:effectLst/>
                          <a:highlight>
                            <a:srgbClr val="D9D9D9"/>
                          </a:highlight>
                          <a:latin typeface="Calibri" panose="020F0502020204030204" pitchFamily="34" charset="0"/>
                          <a:ea typeface="Times New Roman" panose="02020603050405020304" pitchFamily="18" charset="0"/>
                        </a:rPr>
                        <a:t>Outlier 2</a:t>
                      </a:r>
                      <a:endParaRPr lang="el-GR" sz="14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834122651"/>
                  </a:ext>
                </a:extLst>
              </a:tr>
              <a:tr h="197889">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chain.auth.iscontactless</a:t>
                      </a:r>
                      <a:endParaRPr lang="el-GR"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TRUE</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FALSE</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TRUE</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27674257"/>
                  </a:ext>
                </a:extLst>
              </a:tr>
              <a:tr h="197889">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chain.auth.ispinbased</a:t>
                      </a:r>
                      <a:endParaRPr lang="el-GR"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FALSE</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FALSE</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TRUE</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981323314"/>
                  </a:ext>
                </a:extLst>
              </a:tr>
              <a:tr h="197889">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chain.auth.isrecurring</a:t>
                      </a:r>
                      <a:endParaRPr lang="el-GR"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FALSE</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FALSE</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FALSE</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215117508"/>
                  </a:ext>
                </a:extLst>
              </a:tr>
              <a:tr h="197889">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chain.auth.isecom</a:t>
                      </a:r>
                      <a:endParaRPr lang="el-GR"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FALSE</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TRUE</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FALSE</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1806550"/>
                  </a:ext>
                </a:extLst>
              </a:tr>
              <a:tr h="197889">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chain.auth.is3ds</a:t>
                      </a:r>
                      <a:endParaRPr lang="el-GR"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FALSE</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FALSE</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FALSE</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330416027"/>
                  </a:ext>
                </a:extLst>
              </a:tr>
              <a:tr h="197889">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chain.servicetype</a:t>
                      </a:r>
                      <a:endParaRPr lang="el-GR"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R1</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T0</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R1</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566484798"/>
                  </a:ext>
                </a:extLst>
              </a:tr>
              <a:tr h="197889">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actiontype</a:t>
                      </a:r>
                      <a:endParaRPr lang="el-GR"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Authorization</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Authorization</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dirty="0" err="1">
                          <a:solidFill>
                            <a:srgbClr val="000000"/>
                          </a:solidFill>
                          <a:effectLst/>
                          <a:latin typeface="Calibri" panose="020F0502020204030204" pitchFamily="34" charset="0"/>
                          <a:ea typeface="Times New Roman" panose="02020603050405020304" pitchFamily="18" charset="0"/>
                        </a:rPr>
                        <a:t>Authorization</a:t>
                      </a:r>
                      <a:endParaRPr lang="el-GR" sz="1400" dirty="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818669362"/>
                  </a:ext>
                </a:extLst>
              </a:tr>
              <a:tr h="197889">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card.client.clientcategory</a:t>
                      </a:r>
                      <a:endParaRPr lang="el-GR"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Individual</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Private</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Individual</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249364950"/>
                  </a:ext>
                </a:extLst>
              </a:tr>
              <a:tr h="197889">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requestedamount.billing.amount</a:t>
                      </a:r>
                      <a:endParaRPr lang="el-GR"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13.99</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150</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dirty="0">
                          <a:solidFill>
                            <a:srgbClr val="000000"/>
                          </a:solidFill>
                          <a:effectLst/>
                          <a:latin typeface="Calibri" panose="020F0502020204030204" pitchFamily="34" charset="0"/>
                          <a:ea typeface="Times New Roman" panose="02020603050405020304" pitchFamily="18" charset="0"/>
                        </a:rPr>
                        <a:t>549.0</a:t>
                      </a:r>
                      <a:endParaRPr lang="el-GR" sz="1400" dirty="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435295134"/>
                  </a:ext>
                </a:extLst>
              </a:tr>
              <a:tr h="197889">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pointofservice.country</a:t>
                      </a:r>
                      <a:endParaRPr lang="el-GR"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GRC</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GRC</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GRC</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969624078"/>
                  </a:ext>
                </a:extLst>
              </a:tr>
              <a:tr h="197889">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pointofservice.region</a:t>
                      </a:r>
                      <a:endParaRPr lang="el-GR"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Europe</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Europe</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Europe</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664469410"/>
                  </a:ext>
                </a:extLst>
              </a:tr>
              <a:tr h="197889">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pointofservice.city</a:t>
                      </a:r>
                      <a:endParaRPr lang="el-GR"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ATHINA</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MARKOPOULOU M</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ISTIAIA</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218314500"/>
                  </a:ext>
                </a:extLst>
              </a:tr>
              <a:tr h="362796">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pointofservicemerchantname</a:t>
                      </a:r>
                      <a:endParaRPr lang="el-GR"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VOUDOU******OANNA</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STOIXI******GR</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rPr>
                        <a:t>I F PA******ANNOU IKE</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660329439"/>
                  </a:ext>
                </a:extLst>
              </a:tr>
              <a:tr h="197889">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processing.resolution</a:t>
                      </a:r>
                      <a:endParaRPr lang="el-GR"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Accepted</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Accepted</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Accepted</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179115489"/>
                  </a:ext>
                </a:extLst>
              </a:tr>
              <a:tr h="197889">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processing.resultcode</a:t>
                      </a:r>
                      <a:endParaRPr lang="el-GR"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0</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0</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0</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448510503"/>
                  </a:ext>
                </a:extLst>
              </a:tr>
              <a:tr h="197889">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processing.chainstage</a:t>
                      </a:r>
                      <a:endParaRPr lang="el-GR"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Authorized</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Authorized</a:t>
                      </a:r>
                      <a:endParaRPr lang="el-GR" sz="14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200" dirty="0" err="1">
                          <a:solidFill>
                            <a:srgbClr val="000000"/>
                          </a:solidFill>
                          <a:effectLst/>
                          <a:latin typeface="Calibri" panose="020F0502020204030204" pitchFamily="34" charset="0"/>
                          <a:ea typeface="Times New Roman" panose="02020603050405020304" pitchFamily="18" charset="0"/>
                        </a:rPr>
                        <a:t>Authorized</a:t>
                      </a:r>
                      <a:endParaRPr lang="el-GR" sz="1400" dirty="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29308956"/>
                  </a:ext>
                </a:extLst>
              </a:tr>
            </a:tbl>
          </a:graphicData>
        </a:graphic>
      </p:graphicFrame>
      <p:graphicFrame>
        <p:nvGraphicFramePr>
          <p:cNvPr id="4" name="Table 3">
            <a:extLst>
              <a:ext uri="{FF2B5EF4-FFF2-40B4-BE49-F238E27FC236}">
                <a16:creationId xmlns:a16="http://schemas.microsoft.com/office/drawing/2014/main" id="{7B283BEC-978D-1B9B-D8E6-8245746174DB}"/>
              </a:ext>
            </a:extLst>
          </p:cNvPr>
          <p:cNvGraphicFramePr>
            <a:graphicFrameLocks noGrp="1"/>
          </p:cNvGraphicFramePr>
          <p:nvPr>
            <p:extLst>
              <p:ext uri="{D42A27DB-BD31-4B8C-83A1-F6EECF244321}">
                <p14:modId xmlns:p14="http://schemas.microsoft.com/office/powerpoint/2010/main" val="3067639850"/>
              </p:ext>
            </p:extLst>
          </p:nvPr>
        </p:nvGraphicFramePr>
        <p:xfrm>
          <a:off x="6952901" y="1125269"/>
          <a:ext cx="4440070" cy="5175877"/>
        </p:xfrm>
        <a:graphic>
          <a:graphicData uri="http://schemas.openxmlformats.org/drawingml/2006/table">
            <a:tbl>
              <a:tblPr firstRow="1" firstCol="1" bandRow="1"/>
              <a:tblGrid>
                <a:gridCol w="1862331">
                  <a:extLst>
                    <a:ext uri="{9D8B030D-6E8A-4147-A177-3AD203B41FA5}">
                      <a16:colId xmlns:a16="http://schemas.microsoft.com/office/drawing/2014/main" val="2707431034"/>
                    </a:ext>
                  </a:extLst>
                </a:gridCol>
                <a:gridCol w="953877">
                  <a:extLst>
                    <a:ext uri="{9D8B030D-6E8A-4147-A177-3AD203B41FA5}">
                      <a16:colId xmlns:a16="http://schemas.microsoft.com/office/drawing/2014/main" val="1660218191"/>
                    </a:ext>
                  </a:extLst>
                </a:gridCol>
                <a:gridCol w="1623862">
                  <a:extLst>
                    <a:ext uri="{9D8B030D-6E8A-4147-A177-3AD203B41FA5}">
                      <a16:colId xmlns:a16="http://schemas.microsoft.com/office/drawing/2014/main" val="3154349295"/>
                    </a:ext>
                  </a:extLst>
                </a:gridCol>
              </a:tblGrid>
              <a:tr h="190511">
                <a:tc>
                  <a:txBody>
                    <a:bodyPr/>
                    <a:lstStyle/>
                    <a:p>
                      <a:pPr marL="0" marR="0">
                        <a:spcBef>
                          <a:spcPts val="0"/>
                        </a:spcBef>
                        <a:spcAft>
                          <a:spcPts val="0"/>
                        </a:spcAft>
                      </a:pPr>
                      <a:r>
                        <a:rPr lang="el-GR" sz="1200" b="1">
                          <a:solidFill>
                            <a:srgbClr val="000000"/>
                          </a:solidFill>
                          <a:effectLst/>
                          <a:highlight>
                            <a:srgbClr val="D9D9D9"/>
                          </a:highlight>
                          <a:latin typeface="Calibri" panose="020F0502020204030204" pitchFamily="34" charset="0"/>
                          <a:ea typeface="Times New Roman" panose="02020603050405020304" pitchFamily="18" charset="0"/>
                        </a:rPr>
                        <a:t>Column Name</a:t>
                      </a:r>
                      <a:endParaRPr lang="el-GR" sz="1400">
                        <a:effectLst/>
                        <a:highlight>
                          <a:srgbClr val="D9D9D9"/>
                        </a:highlight>
                        <a:latin typeface="Times New Roman" panose="02020603050405020304" pitchFamily="18" charset="0"/>
                        <a:ea typeface="Times New Roman" panose="02020603050405020304" pitchFamily="18" charset="0"/>
                      </a:endParaRPr>
                    </a:p>
                  </a:txBody>
                  <a:tcPr marL="58084" marR="58084"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200" b="1">
                          <a:solidFill>
                            <a:srgbClr val="000000"/>
                          </a:solidFill>
                          <a:effectLst/>
                          <a:highlight>
                            <a:srgbClr val="D9D9D9"/>
                          </a:highlight>
                          <a:latin typeface="Calibri" panose="020F0502020204030204" pitchFamily="34" charset="0"/>
                          <a:ea typeface="Times New Roman" panose="02020603050405020304" pitchFamily="18" charset="0"/>
                        </a:rPr>
                        <a:t>Mean/Mode</a:t>
                      </a:r>
                      <a:endParaRPr lang="el-GR" sz="1400">
                        <a:effectLst/>
                        <a:highlight>
                          <a:srgbClr val="D9D9D9"/>
                        </a:highlight>
                        <a:latin typeface="Times New Roman" panose="02020603050405020304" pitchFamily="18" charset="0"/>
                        <a:ea typeface="Times New Roman" panose="02020603050405020304" pitchFamily="18" charset="0"/>
                      </a:endParaRPr>
                    </a:p>
                  </a:txBody>
                  <a:tcPr marL="58084" marR="58084"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200" b="1" dirty="0" err="1">
                          <a:solidFill>
                            <a:srgbClr val="000000"/>
                          </a:solidFill>
                          <a:effectLst/>
                          <a:highlight>
                            <a:srgbClr val="D9D9D9"/>
                          </a:highlight>
                          <a:latin typeface="Calibri" panose="020F0502020204030204" pitchFamily="34" charset="0"/>
                          <a:ea typeface="Times New Roman" panose="02020603050405020304" pitchFamily="18" charset="0"/>
                        </a:rPr>
                        <a:t>Outlier</a:t>
                      </a:r>
                      <a:r>
                        <a:rPr lang="el-GR" sz="1200" b="1" dirty="0">
                          <a:solidFill>
                            <a:srgbClr val="000000"/>
                          </a:solidFill>
                          <a:effectLst/>
                          <a:highlight>
                            <a:srgbClr val="D9D9D9"/>
                          </a:highlight>
                          <a:latin typeface="Calibri" panose="020F0502020204030204" pitchFamily="34" charset="0"/>
                          <a:ea typeface="Times New Roman" panose="02020603050405020304" pitchFamily="18" charset="0"/>
                        </a:rPr>
                        <a:t> 2</a:t>
                      </a:r>
                      <a:endParaRPr lang="el-GR" sz="1400" dirty="0">
                        <a:effectLst/>
                        <a:highlight>
                          <a:srgbClr val="D9D9D9"/>
                        </a:highlight>
                        <a:latin typeface="Times New Roman" panose="02020603050405020304" pitchFamily="18" charset="0"/>
                        <a:ea typeface="Times New Roman" panose="02020603050405020304" pitchFamily="18" charset="0"/>
                      </a:endParaRPr>
                    </a:p>
                  </a:txBody>
                  <a:tcPr marL="58084" marR="5808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729263578"/>
                  </a:ext>
                </a:extLst>
              </a:tr>
              <a:tr h="190511">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chain.auth.iscontactless</a:t>
                      </a:r>
                      <a:endParaRPr lang="el-GR" sz="1400">
                        <a:effectLst/>
                        <a:latin typeface="Times New Roman" panose="02020603050405020304" pitchFamily="18" charset="0"/>
                        <a:ea typeface="Times New Roman" panose="02020603050405020304" pitchFamily="18" charset="0"/>
                      </a:endParaRPr>
                    </a:p>
                  </a:txBody>
                  <a:tcPr marL="58084" marR="58084"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TRUE</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TRUE</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4064238020"/>
                  </a:ext>
                </a:extLst>
              </a:tr>
              <a:tr h="190511">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chain.auth.ispinbased</a:t>
                      </a:r>
                      <a:endParaRPr lang="el-GR" sz="1400">
                        <a:effectLst/>
                        <a:latin typeface="Times New Roman" panose="02020603050405020304" pitchFamily="18" charset="0"/>
                        <a:ea typeface="Times New Roman" panose="02020603050405020304" pitchFamily="18" charset="0"/>
                      </a:endParaRPr>
                    </a:p>
                  </a:txBody>
                  <a:tcPr marL="58084" marR="58084"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FALSE</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TRUE</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100355075"/>
                  </a:ext>
                </a:extLst>
              </a:tr>
              <a:tr h="190511">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chain.auth.isrecurring</a:t>
                      </a:r>
                      <a:endParaRPr lang="el-GR" sz="1400">
                        <a:effectLst/>
                        <a:latin typeface="Times New Roman" panose="02020603050405020304" pitchFamily="18" charset="0"/>
                        <a:ea typeface="Times New Roman" panose="02020603050405020304" pitchFamily="18" charset="0"/>
                      </a:endParaRPr>
                    </a:p>
                  </a:txBody>
                  <a:tcPr marL="58084" marR="58084"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FALSE</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FALSE</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828303317"/>
                  </a:ext>
                </a:extLst>
              </a:tr>
              <a:tr h="190511">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chain.auth.isecom</a:t>
                      </a:r>
                      <a:endParaRPr lang="el-GR" sz="1400">
                        <a:effectLst/>
                        <a:latin typeface="Times New Roman" panose="02020603050405020304" pitchFamily="18" charset="0"/>
                        <a:ea typeface="Times New Roman" panose="02020603050405020304" pitchFamily="18" charset="0"/>
                      </a:endParaRPr>
                    </a:p>
                  </a:txBody>
                  <a:tcPr marL="58084" marR="58084"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FALSE</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FALSE</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737255287"/>
                  </a:ext>
                </a:extLst>
              </a:tr>
              <a:tr h="190511">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chain.auth.is3ds</a:t>
                      </a:r>
                      <a:endParaRPr lang="el-GR" sz="1400">
                        <a:effectLst/>
                        <a:latin typeface="Times New Roman" panose="02020603050405020304" pitchFamily="18" charset="0"/>
                        <a:ea typeface="Times New Roman" panose="02020603050405020304" pitchFamily="18" charset="0"/>
                      </a:endParaRPr>
                    </a:p>
                  </a:txBody>
                  <a:tcPr marL="58084" marR="58084"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FALSE</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FALSE</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641186081"/>
                  </a:ext>
                </a:extLst>
              </a:tr>
              <a:tr h="190511">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chain.servicetype</a:t>
                      </a:r>
                      <a:endParaRPr lang="el-GR" sz="1400">
                        <a:effectLst/>
                        <a:latin typeface="Times New Roman" panose="02020603050405020304" pitchFamily="18" charset="0"/>
                        <a:ea typeface="Times New Roman" panose="02020603050405020304" pitchFamily="18" charset="0"/>
                      </a:endParaRPr>
                    </a:p>
                  </a:txBody>
                  <a:tcPr marL="58084" marR="58084"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R1</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R1</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635009612"/>
                  </a:ext>
                </a:extLst>
              </a:tr>
              <a:tr h="190511">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actiontype</a:t>
                      </a:r>
                      <a:endParaRPr lang="el-GR" sz="1400">
                        <a:effectLst/>
                        <a:latin typeface="Times New Roman" panose="02020603050405020304" pitchFamily="18" charset="0"/>
                        <a:ea typeface="Times New Roman" panose="02020603050405020304" pitchFamily="18" charset="0"/>
                      </a:endParaRPr>
                    </a:p>
                  </a:txBody>
                  <a:tcPr marL="58084" marR="58084"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Authorization</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Authorization</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731542896"/>
                  </a:ext>
                </a:extLst>
              </a:tr>
              <a:tr h="190511">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card.cardtype.psproduct</a:t>
                      </a:r>
                      <a:endParaRPr lang="el-GR" sz="1400">
                        <a:effectLst/>
                        <a:latin typeface="Times New Roman" panose="02020603050405020304" pitchFamily="18" charset="0"/>
                        <a:ea typeface="Times New Roman" panose="02020603050405020304" pitchFamily="18" charset="0"/>
                      </a:endParaRPr>
                    </a:p>
                  </a:txBody>
                  <a:tcPr marL="58084" marR="58084"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MDU</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MCG</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026364192"/>
                  </a:ext>
                </a:extLst>
              </a:tr>
              <a:tr h="190511">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card.cardtype.pscardbrand</a:t>
                      </a:r>
                      <a:endParaRPr lang="el-GR" sz="1400">
                        <a:effectLst/>
                        <a:latin typeface="Times New Roman" panose="02020603050405020304" pitchFamily="18" charset="0"/>
                        <a:ea typeface="Times New Roman" panose="02020603050405020304" pitchFamily="18" charset="0"/>
                      </a:endParaRPr>
                    </a:p>
                  </a:txBody>
                  <a:tcPr marL="58084" marR="58084"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DMC</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MCC</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187590063"/>
                  </a:ext>
                </a:extLst>
              </a:tr>
              <a:tr h="381022">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card.cardtype.psfundingsource</a:t>
                      </a:r>
                      <a:endParaRPr lang="el-GR" sz="1400">
                        <a:effectLst/>
                        <a:latin typeface="Times New Roman" panose="02020603050405020304" pitchFamily="18" charset="0"/>
                        <a:ea typeface="Times New Roman" panose="02020603050405020304" pitchFamily="18" charset="0"/>
                      </a:endParaRPr>
                    </a:p>
                  </a:txBody>
                  <a:tcPr marL="58084" marR="58084"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Debit</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Credit</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465671874"/>
                  </a:ext>
                </a:extLst>
              </a:tr>
              <a:tr h="190511">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card.cardtype.fundingsource</a:t>
                      </a:r>
                      <a:endParaRPr lang="el-GR" sz="1400">
                        <a:effectLst/>
                        <a:latin typeface="Times New Roman" panose="02020603050405020304" pitchFamily="18" charset="0"/>
                        <a:ea typeface="Times New Roman" panose="02020603050405020304" pitchFamily="18" charset="0"/>
                      </a:endParaRPr>
                    </a:p>
                  </a:txBody>
                  <a:tcPr marL="58084" marR="58084"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Debit</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Credit</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561670867"/>
                  </a:ext>
                </a:extLst>
              </a:tr>
              <a:tr h="190511">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card.client.clientcategory</a:t>
                      </a:r>
                      <a:endParaRPr lang="el-GR" sz="1400">
                        <a:effectLst/>
                        <a:latin typeface="Times New Roman" panose="02020603050405020304" pitchFamily="18" charset="0"/>
                        <a:ea typeface="Times New Roman" panose="02020603050405020304" pitchFamily="18" charset="0"/>
                      </a:endParaRPr>
                    </a:p>
                  </a:txBody>
                  <a:tcPr marL="58084" marR="58084"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Individual</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Private</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10057212"/>
                  </a:ext>
                </a:extLst>
              </a:tr>
              <a:tr h="381022">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requestedamount.billing.amount</a:t>
                      </a:r>
                      <a:endParaRPr lang="el-GR" sz="1400">
                        <a:effectLst/>
                        <a:latin typeface="Times New Roman" panose="02020603050405020304" pitchFamily="18" charset="0"/>
                        <a:ea typeface="Times New Roman" panose="02020603050405020304" pitchFamily="18" charset="0"/>
                      </a:endParaRPr>
                    </a:p>
                  </a:txBody>
                  <a:tcPr marL="58084" marR="58084"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17.63</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490</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61590713"/>
                  </a:ext>
                </a:extLst>
              </a:tr>
              <a:tr h="190511">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pointofservice.country</a:t>
                      </a:r>
                      <a:endParaRPr lang="el-GR" sz="1400">
                        <a:effectLst/>
                        <a:latin typeface="Times New Roman" panose="02020603050405020304" pitchFamily="18" charset="0"/>
                        <a:ea typeface="Times New Roman" panose="02020603050405020304" pitchFamily="18" charset="0"/>
                      </a:endParaRPr>
                    </a:p>
                  </a:txBody>
                  <a:tcPr marL="58084" marR="58084"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GRC</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GRC</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006386844"/>
                  </a:ext>
                </a:extLst>
              </a:tr>
              <a:tr h="190511">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pointofservice.region</a:t>
                      </a:r>
                      <a:endParaRPr lang="el-GR" sz="1400">
                        <a:effectLst/>
                        <a:latin typeface="Times New Roman" panose="02020603050405020304" pitchFamily="18" charset="0"/>
                        <a:ea typeface="Times New Roman" panose="02020603050405020304" pitchFamily="18" charset="0"/>
                      </a:endParaRPr>
                    </a:p>
                  </a:txBody>
                  <a:tcPr marL="58084" marR="58084"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Europe</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Europe</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188837997"/>
                  </a:ext>
                </a:extLst>
              </a:tr>
              <a:tr h="329859">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pointofservice.city</a:t>
                      </a:r>
                      <a:endParaRPr lang="el-GR" sz="1400">
                        <a:effectLst/>
                        <a:latin typeface="Times New Roman" panose="02020603050405020304" pitchFamily="18" charset="0"/>
                        <a:ea typeface="Times New Roman" panose="02020603050405020304" pitchFamily="18" charset="0"/>
                      </a:endParaRPr>
                    </a:p>
                  </a:txBody>
                  <a:tcPr marL="58084" marR="58084"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MAROUSI</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FILOLAOU 64</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614964707"/>
                  </a:ext>
                </a:extLst>
              </a:tr>
              <a:tr h="494789">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pointofservicemerchantname</a:t>
                      </a:r>
                      <a:endParaRPr lang="el-GR" sz="1400">
                        <a:effectLst/>
                        <a:latin typeface="Times New Roman" panose="02020603050405020304" pitchFamily="18" charset="0"/>
                        <a:ea typeface="Times New Roman" panose="02020603050405020304" pitchFamily="18" charset="0"/>
                      </a:endParaRPr>
                    </a:p>
                  </a:txBody>
                  <a:tcPr marL="58084" marR="58084"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BOX FO******PP</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ABSOLU******YMNASTIRIO P</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246102460"/>
                  </a:ext>
                </a:extLst>
              </a:tr>
              <a:tr h="190511">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processing.resolution</a:t>
                      </a:r>
                      <a:endParaRPr lang="el-GR" sz="1400">
                        <a:effectLst/>
                        <a:latin typeface="Times New Roman" panose="02020603050405020304" pitchFamily="18" charset="0"/>
                        <a:ea typeface="Times New Roman" panose="02020603050405020304" pitchFamily="18" charset="0"/>
                      </a:endParaRPr>
                    </a:p>
                  </a:txBody>
                  <a:tcPr marL="58084" marR="58084"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Accepted</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Accepted</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895347628"/>
                  </a:ext>
                </a:extLst>
              </a:tr>
              <a:tr h="190511">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processing.resultcode</a:t>
                      </a:r>
                      <a:endParaRPr lang="el-GR" sz="1400">
                        <a:effectLst/>
                        <a:latin typeface="Times New Roman" panose="02020603050405020304" pitchFamily="18" charset="0"/>
                        <a:ea typeface="Times New Roman" panose="02020603050405020304" pitchFamily="18" charset="0"/>
                      </a:endParaRPr>
                    </a:p>
                  </a:txBody>
                  <a:tcPr marL="58084" marR="58084"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0</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a:noFill/>
                    </a:lnR>
                    <a:lnT>
                      <a:noFill/>
                    </a:lnT>
                    <a:lnB>
                      <a:noFill/>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0</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348625936"/>
                  </a:ext>
                </a:extLst>
              </a:tr>
              <a:tr h="190511">
                <a:tc>
                  <a:txBody>
                    <a:bodyPr/>
                    <a:lstStyle/>
                    <a:p>
                      <a:pPr marL="0" marR="0">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processing.chainstage</a:t>
                      </a:r>
                      <a:endParaRPr lang="el-GR" sz="1400">
                        <a:effectLst/>
                        <a:latin typeface="Times New Roman" panose="02020603050405020304" pitchFamily="18" charset="0"/>
                        <a:ea typeface="Times New Roman" panose="02020603050405020304" pitchFamily="18" charset="0"/>
                      </a:endParaRPr>
                    </a:p>
                  </a:txBody>
                  <a:tcPr marL="58084" marR="58084"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200">
                          <a:solidFill>
                            <a:srgbClr val="000000"/>
                          </a:solidFill>
                          <a:effectLst/>
                          <a:latin typeface="Calibri" panose="020F0502020204030204" pitchFamily="34" charset="0"/>
                          <a:ea typeface="Times New Roman" panose="02020603050405020304" pitchFamily="18" charset="0"/>
                        </a:rPr>
                        <a:t>Authorized</a:t>
                      </a:r>
                      <a:endParaRPr lang="el-GR" sz="1400">
                        <a:effectLst/>
                        <a:latin typeface="Times New Roman" panose="02020603050405020304" pitchFamily="18" charset="0"/>
                        <a:ea typeface="Times New Roman" panose="02020603050405020304" pitchFamily="18" charset="0"/>
                      </a:endParaRPr>
                    </a:p>
                  </a:txBody>
                  <a:tcPr marL="58084" marR="58084"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200" dirty="0" err="1">
                          <a:solidFill>
                            <a:srgbClr val="000000"/>
                          </a:solidFill>
                          <a:effectLst/>
                          <a:latin typeface="Calibri" panose="020F0502020204030204" pitchFamily="34" charset="0"/>
                          <a:ea typeface="Times New Roman" panose="02020603050405020304" pitchFamily="18" charset="0"/>
                        </a:rPr>
                        <a:t>Authorized</a:t>
                      </a:r>
                      <a:endParaRPr lang="el-GR" sz="1400" dirty="0">
                        <a:effectLst/>
                        <a:latin typeface="Times New Roman" panose="02020603050405020304" pitchFamily="18" charset="0"/>
                        <a:ea typeface="Times New Roman" panose="02020603050405020304" pitchFamily="18" charset="0"/>
                      </a:endParaRPr>
                    </a:p>
                  </a:txBody>
                  <a:tcPr marL="58084" marR="58084"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85331564"/>
                  </a:ext>
                </a:extLst>
              </a:tr>
            </a:tbl>
          </a:graphicData>
        </a:graphic>
      </p:graphicFrame>
      <p:graphicFrame>
        <p:nvGraphicFramePr>
          <p:cNvPr id="9" name="Table 8">
            <a:extLst>
              <a:ext uri="{FF2B5EF4-FFF2-40B4-BE49-F238E27FC236}">
                <a16:creationId xmlns:a16="http://schemas.microsoft.com/office/drawing/2014/main" id="{EE7653B8-C32B-F3BA-7147-692BDAD45F2B}"/>
              </a:ext>
            </a:extLst>
          </p:cNvPr>
          <p:cNvGraphicFramePr>
            <a:graphicFrameLocks noGrp="1"/>
          </p:cNvGraphicFramePr>
          <p:nvPr>
            <p:extLst>
              <p:ext uri="{D42A27DB-BD31-4B8C-83A1-F6EECF244321}">
                <p14:modId xmlns:p14="http://schemas.microsoft.com/office/powerpoint/2010/main" val="1150092206"/>
              </p:ext>
            </p:extLst>
          </p:nvPr>
        </p:nvGraphicFramePr>
        <p:xfrm>
          <a:off x="158383" y="5335795"/>
          <a:ext cx="6277139" cy="1143000"/>
        </p:xfrm>
        <a:graphic>
          <a:graphicData uri="http://schemas.openxmlformats.org/drawingml/2006/table">
            <a:tbl>
              <a:tblPr firstRow="1" firstCol="1" bandRow="1"/>
              <a:tblGrid>
                <a:gridCol w="1718680">
                  <a:extLst>
                    <a:ext uri="{9D8B030D-6E8A-4147-A177-3AD203B41FA5}">
                      <a16:colId xmlns:a16="http://schemas.microsoft.com/office/drawing/2014/main" val="1068095735"/>
                    </a:ext>
                  </a:extLst>
                </a:gridCol>
                <a:gridCol w="651567">
                  <a:extLst>
                    <a:ext uri="{9D8B030D-6E8A-4147-A177-3AD203B41FA5}">
                      <a16:colId xmlns:a16="http://schemas.microsoft.com/office/drawing/2014/main" val="126724107"/>
                    </a:ext>
                  </a:extLst>
                </a:gridCol>
                <a:gridCol w="435634">
                  <a:extLst>
                    <a:ext uri="{9D8B030D-6E8A-4147-A177-3AD203B41FA5}">
                      <a16:colId xmlns:a16="http://schemas.microsoft.com/office/drawing/2014/main" val="4113087182"/>
                    </a:ext>
                  </a:extLst>
                </a:gridCol>
                <a:gridCol w="435634">
                  <a:extLst>
                    <a:ext uri="{9D8B030D-6E8A-4147-A177-3AD203B41FA5}">
                      <a16:colId xmlns:a16="http://schemas.microsoft.com/office/drawing/2014/main" val="3282846593"/>
                    </a:ext>
                  </a:extLst>
                </a:gridCol>
                <a:gridCol w="435634">
                  <a:extLst>
                    <a:ext uri="{9D8B030D-6E8A-4147-A177-3AD203B41FA5}">
                      <a16:colId xmlns:a16="http://schemas.microsoft.com/office/drawing/2014/main" val="694183904"/>
                    </a:ext>
                  </a:extLst>
                </a:gridCol>
                <a:gridCol w="435634">
                  <a:extLst>
                    <a:ext uri="{9D8B030D-6E8A-4147-A177-3AD203B41FA5}">
                      <a16:colId xmlns:a16="http://schemas.microsoft.com/office/drawing/2014/main" val="1226264473"/>
                    </a:ext>
                  </a:extLst>
                </a:gridCol>
                <a:gridCol w="435634">
                  <a:extLst>
                    <a:ext uri="{9D8B030D-6E8A-4147-A177-3AD203B41FA5}">
                      <a16:colId xmlns:a16="http://schemas.microsoft.com/office/drawing/2014/main" val="3675533904"/>
                    </a:ext>
                  </a:extLst>
                </a:gridCol>
                <a:gridCol w="323900">
                  <a:extLst>
                    <a:ext uri="{9D8B030D-6E8A-4147-A177-3AD203B41FA5}">
                      <a16:colId xmlns:a16="http://schemas.microsoft.com/office/drawing/2014/main" val="1421042983"/>
                    </a:ext>
                  </a:extLst>
                </a:gridCol>
                <a:gridCol w="322644">
                  <a:extLst>
                    <a:ext uri="{9D8B030D-6E8A-4147-A177-3AD203B41FA5}">
                      <a16:colId xmlns:a16="http://schemas.microsoft.com/office/drawing/2014/main" val="3748328684"/>
                    </a:ext>
                  </a:extLst>
                </a:gridCol>
                <a:gridCol w="322644">
                  <a:extLst>
                    <a:ext uri="{9D8B030D-6E8A-4147-A177-3AD203B41FA5}">
                      <a16:colId xmlns:a16="http://schemas.microsoft.com/office/drawing/2014/main" val="3317375004"/>
                    </a:ext>
                  </a:extLst>
                </a:gridCol>
                <a:gridCol w="323900">
                  <a:extLst>
                    <a:ext uri="{9D8B030D-6E8A-4147-A177-3AD203B41FA5}">
                      <a16:colId xmlns:a16="http://schemas.microsoft.com/office/drawing/2014/main" val="3351281382"/>
                    </a:ext>
                  </a:extLst>
                </a:gridCol>
                <a:gridCol w="435634">
                  <a:extLst>
                    <a:ext uri="{9D8B030D-6E8A-4147-A177-3AD203B41FA5}">
                      <a16:colId xmlns:a16="http://schemas.microsoft.com/office/drawing/2014/main" val="1007948285"/>
                    </a:ext>
                  </a:extLst>
                </a:gridCol>
              </a:tblGrid>
              <a:tr h="190500">
                <a:tc>
                  <a:txBody>
                    <a:bodyPr/>
                    <a:lstStyle/>
                    <a:p>
                      <a:endParaRPr lang="el-GR" sz="1000">
                        <a:effectLst/>
                        <a:latin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marL="0" marR="0">
                        <a:spcBef>
                          <a:spcPts val="0"/>
                        </a:spcBef>
                        <a:spcAft>
                          <a:spcPts val="0"/>
                        </a:spcAft>
                      </a:pPr>
                      <a:r>
                        <a:rPr lang="en-US" sz="1100">
                          <a:solidFill>
                            <a:srgbClr val="000000"/>
                          </a:solidFill>
                          <a:effectLst/>
                          <a:highlight>
                            <a:srgbClr val="D9D9D9"/>
                          </a:highlight>
                          <a:latin typeface="Calibri" panose="020F0502020204030204" pitchFamily="34" charset="0"/>
                          <a:ea typeface="Times New Roman" panose="02020603050405020304" pitchFamily="18" charset="0"/>
                        </a:rPr>
                        <a:t> </a:t>
                      </a:r>
                      <a:endParaRPr lang="el-GR" sz="12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10">
                  <a:txBody>
                    <a:bodyPr/>
                    <a:lstStyle/>
                    <a:p>
                      <a:pPr marL="0" marR="0">
                        <a:spcBef>
                          <a:spcPts val="0"/>
                        </a:spcBef>
                        <a:spcAft>
                          <a:spcPts val="0"/>
                        </a:spcAft>
                      </a:pPr>
                      <a:r>
                        <a:rPr lang="en-US" sz="1100" b="1">
                          <a:solidFill>
                            <a:srgbClr val="000000"/>
                          </a:solidFill>
                          <a:effectLst/>
                          <a:highlight>
                            <a:srgbClr val="D9D9D9"/>
                          </a:highlight>
                          <a:latin typeface="Calibri" panose="020F0502020204030204" pitchFamily="34" charset="0"/>
                          <a:ea typeface="Times New Roman" panose="02020603050405020304" pitchFamily="18" charset="0"/>
                        </a:rPr>
                        <a:t>Least Number of Methods the Outlier was Detected from</a:t>
                      </a:r>
                      <a:endParaRPr lang="el-GR" sz="12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2422817667"/>
                  </a:ext>
                </a:extLst>
              </a:tr>
              <a:tr h="190500">
                <a:tc>
                  <a:txBody>
                    <a:bodyPr/>
                    <a:lstStyle/>
                    <a:p>
                      <a:pPr marL="0" marR="0" algn="ctr">
                        <a:spcBef>
                          <a:spcPts val="0"/>
                        </a:spcBef>
                        <a:spcAft>
                          <a:spcPts val="0"/>
                        </a:spcAft>
                      </a:pPr>
                      <a:r>
                        <a:rPr lang="el-GR" sz="1100" b="1">
                          <a:solidFill>
                            <a:srgbClr val="000000"/>
                          </a:solidFill>
                          <a:effectLst/>
                          <a:highlight>
                            <a:srgbClr val="D9D9D9"/>
                          </a:highlight>
                          <a:latin typeface="Calibri" panose="020F0502020204030204" pitchFamily="34" charset="0"/>
                          <a:ea typeface="Times New Roman" panose="02020603050405020304" pitchFamily="18" charset="0"/>
                        </a:rPr>
                        <a:t>ID</a:t>
                      </a:r>
                      <a:endParaRPr lang="el-GR" sz="12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n-US" sz="1100" b="1">
                          <a:solidFill>
                            <a:srgbClr val="000000"/>
                          </a:solidFill>
                          <a:effectLst/>
                          <a:highlight>
                            <a:srgbClr val="D9D9D9"/>
                          </a:highlight>
                          <a:latin typeface="Calibri" panose="020F0502020204030204" pitchFamily="34" charset="0"/>
                          <a:ea typeface="Times New Roman" panose="02020603050405020304" pitchFamily="18" charset="0"/>
                        </a:rPr>
                        <a:t># Trans.</a:t>
                      </a:r>
                      <a:endParaRPr lang="el-GR" sz="12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100" b="1">
                          <a:solidFill>
                            <a:srgbClr val="000000"/>
                          </a:solidFill>
                          <a:effectLst/>
                          <a:highlight>
                            <a:srgbClr val="D9D9D9"/>
                          </a:highlight>
                          <a:latin typeface="Calibri" panose="020F0502020204030204" pitchFamily="34" charset="0"/>
                          <a:ea typeface="Times New Roman" panose="02020603050405020304" pitchFamily="18" charset="0"/>
                        </a:rPr>
                        <a:t>1</a:t>
                      </a:r>
                      <a:endParaRPr lang="el-GR" sz="12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100" b="1">
                          <a:solidFill>
                            <a:srgbClr val="000000"/>
                          </a:solidFill>
                          <a:effectLst/>
                          <a:highlight>
                            <a:srgbClr val="D9D9D9"/>
                          </a:highlight>
                          <a:latin typeface="Calibri" panose="020F0502020204030204" pitchFamily="34" charset="0"/>
                          <a:ea typeface="Times New Roman" panose="02020603050405020304" pitchFamily="18" charset="0"/>
                        </a:rPr>
                        <a:t>2</a:t>
                      </a:r>
                      <a:endParaRPr lang="el-GR" sz="12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100" b="1">
                          <a:solidFill>
                            <a:srgbClr val="000000"/>
                          </a:solidFill>
                          <a:effectLst/>
                          <a:highlight>
                            <a:srgbClr val="D9D9D9"/>
                          </a:highlight>
                          <a:latin typeface="Calibri" panose="020F0502020204030204" pitchFamily="34" charset="0"/>
                          <a:ea typeface="Times New Roman" panose="02020603050405020304" pitchFamily="18" charset="0"/>
                        </a:rPr>
                        <a:t>3</a:t>
                      </a:r>
                      <a:endParaRPr lang="el-GR" sz="12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100" b="1">
                          <a:solidFill>
                            <a:srgbClr val="000000"/>
                          </a:solidFill>
                          <a:effectLst/>
                          <a:highlight>
                            <a:srgbClr val="D9D9D9"/>
                          </a:highlight>
                          <a:latin typeface="Calibri" panose="020F0502020204030204" pitchFamily="34" charset="0"/>
                          <a:ea typeface="Times New Roman" panose="02020603050405020304" pitchFamily="18" charset="0"/>
                        </a:rPr>
                        <a:t>4</a:t>
                      </a:r>
                      <a:endParaRPr lang="el-GR" sz="12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100" b="1">
                          <a:solidFill>
                            <a:srgbClr val="000000"/>
                          </a:solidFill>
                          <a:effectLst/>
                          <a:highlight>
                            <a:srgbClr val="D9D9D9"/>
                          </a:highlight>
                          <a:latin typeface="Calibri" panose="020F0502020204030204" pitchFamily="34" charset="0"/>
                          <a:ea typeface="Times New Roman" panose="02020603050405020304" pitchFamily="18" charset="0"/>
                        </a:rPr>
                        <a:t>5</a:t>
                      </a:r>
                      <a:endParaRPr lang="el-GR" sz="12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100" b="1">
                          <a:solidFill>
                            <a:srgbClr val="000000"/>
                          </a:solidFill>
                          <a:effectLst/>
                          <a:highlight>
                            <a:srgbClr val="D9D9D9"/>
                          </a:highlight>
                          <a:latin typeface="Calibri" panose="020F0502020204030204" pitchFamily="34" charset="0"/>
                          <a:ea typeface="Times New Roman" panose="02020603050405020304" pitchFamily="18" charset="0"/>
                        </a:rPr>
                        <a:t>6</a:t>
                      </a:r>
                      <a:endParaRPr lang="el-GR" sz="12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100" b="1">
                          <a:solidFill>
                            <a:srgbClr val="000000"/>
                          </a:solidFill>
                          <a:effectLst/>
                          <a:highlight>
                            <a:srgbClr val="D9D9D9"/>
                          </a:highlight>
                          <a:latin typeface="Calibri" panose="020F0502020204030204" pitchFamily="34" charset="0"/>
                          <a:ea typeface="Times New Roman" panose="02020603050405020304" pitchFamily="18" charset="0"/>
                        </a:rPr>
                        <a:t>7</a:t>
                      </a:r>
                      <a:endParaRPr lang="el-GR" sz="12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100" b="1">
                          <a:solidFill>
                            <a:srgbClr val="000000"/>
                          </a:solidFill>
                          <a:effectLst/>
                          <a:highlight>
                            <a:srgbClr val="D9D9D9"/>
                          </a:highlight>
                          <a:latin typeface="Calibri" panose="020F0502020204030204" pitchFamily="34" charset="0"/>
                          <a:ea typeface="Times New Roman" panose="02020603050405020304" pitchFamily="18" charset="0"/>
                        </a:rPr>
                        <a:t>8</a:t>
                      </a:r>
                      <a:endParaRPr lang="el-GR" sz="12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100" b="1">
                          <a:solidFill>
                            <a:srgbClr val="000000"/>
                          </a:solidFill>
                          <a:effectLst/>
                          <a:highlight>
                            <a:srgbClr val="D9D9D9"/>
                          </a:highlight>
                          <a:latin typeface="Calibri" panose="020F0502020204030204" pitchFamily="34" charset="0"/>
                          <a:ea typeface="Times New Roman" panose="02020603050405020304" pitchFamily="18" charset="0"/>
                        </a:rPr>
                        <a:t>9</a:t>
                      </a:r>
                      <a:endParaRPr lang="el-GR" sz="12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100" b="1">
                          <a:solidFill>
                            <a:srgbClr val="000000"/>
                          </a:solidFill>
                          <a:effectLst/>
                          <a:highlight>
                            <a:srgbClr val="D9D9D9"/>
                          </a:highlight>
                          <a:latin typeface="Calibri" panose="020F0502020204030204" pitchFamily="34" charset="0"/>
                          <a:ea typeface="Times New Roman" panose="02020603050405020304" pitchFamily="18" charset="0"/>
                        </a:rPr>
                        <a:t>10</a:t>
                      </a:r>
                      <a:endParaRPr lang="el-GR" sz="12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482551691"/>
                  </a:ext>
                </a:extLst>
              </a:tr>
              <a:tr h="190500">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4987494208017430000</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1188</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57</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25</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15</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12</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10</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2</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1</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0</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0</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0</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96476782"/>
                  </a:ext>
                </a:extLst>
              </a:tr>
              <a:tr h="190500">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7741715736492476540</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757</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47</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17</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10</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6</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3</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1</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1</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1</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1</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0</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17215874"/>
                  </a:ext>
                </a:extLst>
              </a:tr>
              <a:tr h="190500">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2559598814710335773	</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745</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rPr>
                        <a:t>30</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rPr>
                        <a:t>17</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rPr>
                        <a:t>10</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rPr>
                        <a:t>8</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rPr>
                        <a:t>7</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rPr>
                        <a:t>5</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rPr>
                        <a:t>2</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rPr>
                        <a:t>1</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rPr>
                        <a:t>1</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rPr>
                        <a:t>0</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77605627"/>
                  </a:ext>
                </a:extLst>
              </a:tr>
              <a:tr h="190500">
                <a:tc>
                  <a:txBody>
                    <a:bodyPr/>
                    <a:lstStyle/>
                    <a:p>
                      <a:pPr marL="0" marR="0" algn="ctr">
                        <a:spcBef>
                          <a:spcPts val="0"/>
                        </a:spcBef>
                        <a:spcAft>
                          <a:spcPts val="0"/>
                        </a:spcAft>
                      </a:pPr>
                      <a:r>
                        <a:rPr lang="el-GR" sz="1100">
                          <a:solidFill>
                            <a:srgbClr val="000000"/>
                          </a:solidFill>
                          <a:effectLst/>
                          <a:latin typeface="Calibri" panose="020F0502020204030204" pitchFamily="34" charset="0"/>
                          <a:ea typeface="Times New Roman" panose="02020603050405020304" pitchFamily="18" charset="0"/>
                        </a:rPr>
                        <a:t>6716346923790274364</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rPr>
                        <a:t>927</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rPr>
                        <a:t>35</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rPr>
                        <a:t>20</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rPr>
                        <a:t>12</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rPr>
                        <a:t>8</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rPr>
                        <a:t>7</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rPr>
                        <a:t>6</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rPr>
                        <a:t>1</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rPr>
                        <a:t>1</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rPr>
                        <a:t>1</a:t>
                      </a:r>
                      <a:endParaRPr lang="el-GR" sz="120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rPr>
                        <a:t>1</a:t>
                      </a:r>
                      <a:endParaRPr lang="el-GR" sz="1200" dirty="0">
                        <a:effectLst/>
                        <a:latin typeface="Times New Roman" panose="02020603050405020304" pitchFamily="18" charset="0"/>
                        <a:ea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07503638"/>
                  </a:ext>
                </a:extLst>
              </a:tr>
            </a:tbl>
          </a:graphicData>
        </a:graphic>
      </p:graphicFrame>
    </p:spTree>
    <p:extLst>
      <p:ext uri="{BB962C8B-B14F-4D97-AF65-F5344CB8AC3E}">
        <p14:creationId xmlns:p14="http://schemas.microsoft.com/office/powerpoint/2010/main" val="1604136487"/>
      </p:ext>
    </p:extLst>
  </p:cSld>
  <p:clrMapOvr>
    <a:overrideClrMapping bg1="dk1" tx1="lt1" bg2="dk2" tx2="lt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3"/>
          <a:srcRect l="26665" r="33899" b="-1"/>
          <a:stretch/>
        </p:blipFill>
        <p:spPr>
          <a:xfrm>
            <a:off x="11910349" y="10"/>
            <a:ext cx="281650"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0" y="179124"/>
            <a:ext cx="10127848" cy="707886"/>
          </a:xfrm>
          <a:prstGeom prst="rect">
            <a:avLst/>
          </a:prstGeom>
          <a:noFill/>
        </p:spPr>
        <p:txBody>
          <a:bodyPr wrap="square" rtlCol="0">
            <a:spAutoFit/>
          </a:bodyPr>
          <a:lstStyle/>
          <a:p>
            <a:r>
              <a:rPr lang="en-US" sz="4000" dirty="0">
                <a:solidFill>
                  <a:schemeClr val="bg1">
                    <a:lumMod val="75000"/>
                    <a:lumOff val="25000"/>
                  </a:schemeClr>
                </a:solidFill>
              </a:rPr>
              <a:t>Results – Overview of the Evaluation Method</a:t>
            </a:r>
            <a:endParaRPr lang="el-GR" sz="4000" dirty="0">
              <a:solidFill>
                <a:schemeClr val="bg1">
                  <a:lumMod val="75000"/>
                  <a:lumOff val="25000"/>
                </a:schemeClr>
              </a:solidFill>
            </a:endParaRPr>
          </a:p>
        </p:txBody>
      </p:sp>
      <p:graphicFrame>
        <p:nvGraphicFramePr>
          <p:cNvPr id="2" name="Table 1">
            <a:extLst>
              <a:ext uri="{FF2B5EF4-FFF2-40B4-BE49-F238E27FC236}">
                <a16:creationId xmlns:a16="http://schemas.microsoft.com/office/drawing/2014/main" id="{47F622BA-CA5C-BDFE-BA83-AD7180C53BC4}"/>
              </a:ext>
            </a:extLst>
          </p:cNvPr>
          <p:cNvGraphicFramePr>
            <a:graphicFrameLocks noGrp="1"/>
          </p:cNvGraphicFramePr>
          <p:nvPr>
            <p:extLst>
              <p:ext uri="{D42A27DB-BD31-4B8C-83A1-F6EECF244321}">
                <p14:modId xmlns:p14="http://schemas.microsoft.com/office/powerpoint/2010/main" val="3024837974"/>
              </p:ext>
            </p:extLst>
          </p:nvPr>
        </p:nvGraphicFramePr>
        <p:xfrm>
          <a:off x="152762" y="1165086"/>
          <a:ext cx="7926366" cy="2438400"/>
        </p:xfrm>
        <a:graphic>
          <a:graphicData uri="http://schemas.openxmlformats.org/drawingml/2006/table">
            <a:tbl>
              <a:tblPr firstRow="1" firstCol="1" bandRow="1"/>
              <a:tblGrid>
                <a:gridCol w="1207978">
                  <a:extLst>
                    <a:ext uri="{9D8B030D-6E8A-4147-A177-3AD203B41FA5}">
                      <a16:colId xmlns:a16="http://schemas.microsoft.com/office/drawing/2014/main" val="436381328"/>
                    </a:ext>
                  </a:extLst>
                </a:gridCol>
                <a:gridCol w="724470">
                  <a:extLst>
                    <a:ext uri="{9D8B030D-6E8A-4147-A177-3AD203B41FA5}">
                      <a16:colId xmlns:a16="http://schemas.microsoft.com/office/drawing/2014/main" val="911276336"/>
                    </a:ext>
                  </a:extLst>
                </a:gridCol>
                <a:gridCol w="724470">
                  <a:extLst>
                    <a:ext uri="{9D8B030D-6E8A-4147-A177-3AD203B41FA5}">
                      <a16:colId xmlns:a16="http://schemas.microsoft.com/office/drawing/2014/main" val="3871785213"/>
                    </a:ext>
                  </a:extLst>
                </a:gridCol>
                <a:gridCol w="724470">
                  <a:extLst>
                    <a:ext uri="{9D8B030D-6E8A-4147-A177-3AD203B41FA5}">
                      <a16:colId xmlns:a16="http://schemas.microsoft.com/office/drawing/2014/main" val="1706817827"/>
                    </a:ext>
                  </a:extLst>
                </a:gridCol>
                <a:gridCol w="649962">
                  <a:extLst>
                    <a:ext uri="{9D8B030D-6E8A-4147-A177-3AD203B41FA5}">
                      <a16:colId xmlns:a16="http://schemas.microsoft.com/office/drawing/2014/main" val="245280034"/>
                    </a:ext>
                  </a:extLst>
                </a:gridCol>
                <a:gridCol w="649962">
                  <a:extLst>
                    <a:ext uri="{9D8B030D-6E8A-4147-A177-3AD203B41FA5}">
                      <a16:colId xmlns:a16="http://schemas.microsoft.com/office/drawing/2014/main" val="3223869476"/>
                    </a:ext>
                  </a:extLst>
                </a:gridCol>
                <a:gridCol w="649962">
                  <a:extLst>
                    <a:ext uri="{9D8B030D-6E8A-4147-A177-3AD203B41FA5}">
                      <a16:colId xmlns:a16="http://schemas.microsoft.com/office/drawing/2014/main" val="121954616"/>
                    </a:ext>
                  </a:extLst>
                </a:gridCol>
                <a:gridCol w="649962">
                  <a:extLst>
                    <a:ext uri="{9D8B030D-6E8A-4147-A177-3AD203B41FA5}">
                      <a16:colId xmlns:a16="http://schemas.microsoft.com/office/drawing/2014/main" val="682524111"/>
                    </a:ext>
                  </a:extLst>
                </a:gridCol>
                <a:gridCol w="649962">
                  <a:extLst>
                    <a:ext uri="{9D8B030D-6E8A-4147-A177-3AD203B41FA5}">
                      <a16:colId xmlns:a16="http://schemas.microsoft.com/office/drawing/2014/main" val="990955322"/>
                    </a:ext>
                  </a:extLst>
                </a:gridCol>
                <a:gridCol w="649962">
                  <a:extLst>
                    <a:ext uri="{9D8B030D-6E8A-4147-A177-3AD203B41FA5}">
                      <a16:colId xmlns:a16="http://schemas.microsoft.com/office/drawing/2014/main" val="1010938824"/>
                    </a:ext>
                  </a:extLst>
                </a:gridCol>
                <a:gridCol w="645206">
                  <a:extLst>
                    <a:ext uri="{9D8B030D-6E8A-4147-A177-3AD203B41FA5}">
                      <a16:colId xmlns:a16="http://schemas.microsoft.com/office/drawing/2014/main" val="682605417"/>
                    </a:ext>
                  </a:extLst>
                </a:gridCol>
              </a:tblGrid>
              <a:tr h="182880">
                <a:tc>
                  <a:txBody>
                    <a:bodyPr/>
                    <a:lstStyle/>
                    <a:p>
                      <a:pPr marL="0" marR="0">
                        <a:spcBef>
                          <a:spcPts val="0"/>
                        </a:spcBef>
                        <a:spcAft>
                          <a:spcPts val="0"/>
                        </a:spcAft>
                      </a:pPr>
                      <a:r>
                        <a:rPr lang="en-US" sz="1600">
                          <a:solidFill>
                            <a:srgbClr val="000000"/>
                          </a:solidFill>
                          <a:effectLst/>
                          <a:highlight>
                            <a:srgbClr val="FFFFFF"/>
                          </a:highlight>
                          <a:latin typeface="Calibri" panose="020F0502020204030204" pitchFamily="34" charset="0"/>
                          <a:ea typeface="Times New Roman" panose="02020603050405020304" pitchFamily="18" charset="0"/>
                        </a:rPr>
                        <a:t> </a:t>
                      </a:r>
                      <a:endParaRPr lang="el-GR" sz="1800">
                        <a:effectLst/>
                        <a:highlight>
                          <a:srgbClr val="FFFFFF"/>
                        </a:highlight>
                        <a:latin typeface="Times New Roman" panose="02020603050405020304" pitchFamily="18" charset="0"/>
                        <a:ea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gridSpan="10">
                  <a:txBody>
                    <a:bodyPr/>
                    <a:lstStyle/>
                    <a:p>
                      <a:pPr marL="0" marR="0" algn="ctr">
                        <a:spcBef>
                          <a:spcPts val="0"/>
                        </a:spcBef>
                        <a:spcAft>
                          <a:spcPts val="0"/>
                        </a:spcAft>
                      </a:pPr>
                      <a:r>
                        <a:rPr lang="en-US" sz="1600" b="1">
                          <a:solidFill>
                            <a:srgbClr val="000000"/>
                          </a:solidFill>
                          <a:effectLst/>
                          <a:highlight>
                            <a:srgbClr val="D9D9D9"/>
                          </a:highlight>
                          <a:latin typeface="Calibri" panose="020F0502020204030204" pitchFamily="34" charset="0"/>
                          <a:ea typeface="Times New Roman" panose="02020603050405020304" pitchFamily="18" charset="0"/>
                        </a:rPr>
                        <a:t>Least Number of Methods the Outlier was Detected from</a:t>
                      </a:r>
                      <a:endParaRPr lang="el-GR" sz="18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4042550723"/>
                  </a:ext>
                </a:extLst>
              </a:tr>
              <a:tr h="182880">
                <a:tc>
                  <a:txBody>
                    <a:bodyPr/>
                    <a:lstStyle/>
                    <a:p>
                      <a:pPr marL="0" marR="0" algn="ctr">
                        <a:spcBef>
                          <a:spcPts val="0"/>
                        </a:spcBef>
                        <a:spcAft>
                          <a:spcPts val="0"/>
                        </a:spcAft>
                      </a:pPr>
                      <a:r>
                        <a:rPr lang="en-US" sz="1600" b="1">
                          <a:solidFill>
                            <a:srgbClr val="000000"/>
                          </a:solidFill>
                          <a:effectLst/>
                          <a:highlight>
                            <a:srgbClr val="D9D9D9"/>
                          </a:highlight>
                          <a:latin typeface="Calibri" panose="020F0502020204030204" pitchFamily="34" charset="0"/>
                          <a:ea typeface="Times New Roman" panose="02020603050405020304" pitchFamily="18" charset="0"/>
                        </a:rPr>
                        <a:t>Measure</a:t>
                      </a:r>
                      <a:endParaRPr lang="el-GR" sz="18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600" b="1">
                          <a:solidFill>
                            <a:srgbClr val="000000"/>
                          </a:solidFill>
                          <a:effectLst/>
                          <a:highlight>
                            <a:srgbClr val="D9D9D9"/>
                          </a:highlight>
                          <a:latin typeface="Calibri" panose="020F0502020204030204" pitchFamily="34" charset="0"/>
                          <a:ea typeface="Times New Roman" panose="02020603050405020304" pitchFamily="18" charset="0"/>
                        </a:rPr>
                        <a:t>1</a:t>
                      </a:r>
                      <a:endParaRPr lang="el-GR" sz="18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600" b="1">
                          <a:solidFill>
                            <a:srgbClr val="000000"/>
                          </a:solidFill>
                          <a:effectLst/>
                          <a:highlight>
                            <a:srgbClr val="D9D9D9"/>
                          </a:highlight>
                          <a:latin typeface="Calibri" panose="020F0502020204030204" pitchFamily="34" charset="0"/>
                          <a:ea typeface="Times New Roman" panose="02020603050405020304" pitchFamily="18" charset="0"/>
                        </a:rPr>
                        <a:t>2</a:t>
                      </a:r>
                      <a:endParaRPr lang="el-GR" sz="18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600" b="1">
                          <a:solidFill>
                            <a:srgbClr val="000000"/>
                          </a:solidFill>
                          <a:effectLst/>
                          <a:highlight>
                            <a:srgbClr val="D9D9D9"/>
                          </a:highlight>
                          <a:latin typeface="Calibri" panose="020F0502020204030204" pitchFamily="34" charset="0"/>
                          <a:ea typeface="Times New Roman" panose="02020603050405020304" pitchFamily="18" charset="0"/>
                        </a:rPr>
                        <a:t>3</a:t>
                      </a:r>
                      <a:endParaRPr lang="el-GR" sz="18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600" b="1">
                          <a:solidFill>
                            <a:srgbClr val="000000"/>
                          </a:solidFill>
                          <a:effectLst/>
                          <a:highlight>
                            <a:srgbClr val="D9D9D9"/>
                          </a:highlight>
                          <a:latin typeface="Calibri" panose="020F0502020204030204" pitchFamily="34" charset="0"/>
                          <a:ea typeface="Times New Roman" panose="02020603050405020304" pitchFamily="18" charset="0"/>
                        </a:rPr>
                        <a:t>4</a:t>
                      </a:r>
                      <a:endParaRPr lang="el-GR" sz="18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600" b="1">
                          <a:solidFill>
                            <a:srgbClr val="000000"/>
                          </a:solidFill>
                          <a:effectLst/>
                          <a:highlight>
                            <a:srgbClr val="D9D9D9"/>
                          </a:highlight>
                          <a:latin typeface="Calibri" panose="020F0502020204030204" pitchFamily="34" charset="0"/>
                          <a:ea typeface="Times New Roman" panose="02020603050405020304" pitchFamily="18" charset="0"/>
                        </a:rPr>
                        <a:t>5</a:t>
                      </a:r>
                      <a:endParaRPr lang="el-GR" sz="18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600" b="1">
                          <a:solidFill>
                            <a:srgbClr val="000000"/>
                          </a:solidFill>
                          <a:effectLst/>
                          <a:highlight>
                            <a:srgbClr val="D9D9D9"/>
                          </a:highlight>
                          <a:latin typeface="Calibri" panose="020F0502020204030204" pitchFamily="34" charset="0"/>
                          <a:ea typeface="Times New Roman" panose="02020603050405020304" pitchFamily="18" charset="0"/>
                        </a:rPr>
                        <a:t>6</a:t>
                      </a:r>
                      <a:endParaRPr lang="el-GR" sz="18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600" b="1">
                          <a:solidFill>
                            <a:srgbClr val="000000"/>
                          </a:solidFill>
                          <a:effectLst/>
                          <a:highlight>
                            <a:srgbClr val="D9D9D9"/>
                          </a:highlight>
                          <a:latin typeface="Calibri" panose="020F0502020204030204" pitchFamily="34" charset="0"/>
                          <a:ea typeface="Times New Roman" panose="02020603050405020304" pitchFamily="18" charset="0"/>
                        </a:rPr>
                        <a:t>7</a:t>
                      </a:r>
                      <a:endParaRPr lang="el-GR" sz="18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600" b="1">
                          <a:solidFill>
                            <a:srgbClr val="000000"/>
                          </a:solidFill>
                          <a:effectLst/>
                          <a:highlight>
                            <a:srgbClr val="D9D9D9"/>
                          </a:highlight>
                          <a:latin typeface="Calibri" panose="020F0502020204030204" pitchFamily="34" charset="0"/>
                          <a:ea typeface="Times New Roman" panose="02020603050405020304" pitchFamily="18" charset="0"/>
                        </a:rPr>
                        <a:t>8</a:t>
                      </a:r>
                      <a:endParaRPr lang="el-GR" sz="18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600" b="1">
                          <a:solidFill>
                            <a:srgbClr val="000000"/>
                          </a:solidFill>
                          <a:effectLst/>
                          <a:highlight>
                            <a:srgbClr val="D9D9D9"/>
                          </a:highlight>
                          <a:latin typeface="Calibri" panose="020F0502020204030204" pitchFamily="34" charset="0"/>
                          <a:ea typeface="Times New Roman" panose="02020603050405020304" pitchFamily="18" charset="0"/>
                        </a:rPr>
                        <a:t>9</a:t>
                      </a:r>
                      <a:endParaRPr lang="el-GR" sz="18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l-GR" sz="1600" b="1">
                          <a:solidFill>
                            <a:srgbClr val="000000"/>
                          </a:solidFill>
                          <a:effectLst/>
                          <a:highlight>
                            <a:srgbClr val="D9D9D9"/>
                          </a:highlight>
                          <a:latin typeface="Calibri" panose="020F0502020204030204" pitchFamily="34" charset="0"/>
                          <a:ea typeface="Times New Roman" panose="02020603050405020304" pitchFamily="18" charset="0"/>
                        </a:rPr>
                        <a:t>10</a:t>
                      </a:r>
                      <a:endParaRPr lang="el-GR" sz="1800">
                        <a:effectLst/>
                        <a:highlight>
                          <a:srgbClr val="D9D9D9"/>
                        </a:highlight>
                        <a:latin typeface="Times New Roman" panose="02020603050405020304" pitchFamily="18" charset="0"/>
                        <a:ea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526996893"/>
                  </a:ext>
                </a:extLst>
              </a:tr>
              <a:tr h="182880">
                <a:tc>
                  <a:txBody>
                    <a:bodyPr/>
                    <a:lstStyle/>
                    <a:p>
                      <a:pPr marL="0" marR="0" algn="ctr">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rPr>
                        <a:t>C</a:t>
                      </a:r>
                      <a:r>
                        <a:rPr lang="el-GR" sz="1600" b="1">
                          <a:solidFill>
                            <a:srgbClr val="000000"/>
                          </a:solidFill>
                          <a:effectLst/>
                          <a:latin typeface="Calibri" panose="020F0502020204030204" pitchFamily="34" charset="0"/>
                          <a:ea typeface="Times New Roman" panose="02020603050405020304" pitchFamily="18" charset="0"/>
                        </a:rPr>
                        <a:t>ount</a:t>
                      </a:r>
                      <a:endParaRPr lang="el-GR" sz="18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9673</a:t>
                      </a:r>
                      <a:endParaRPr lang="el-GR" sz="18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9673</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9673</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9673</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9673</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9673</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9673</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9673</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9673</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9673</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785279986"/>
                  </a:ext>
                </a:extLst>
              </a:tr>
              <a:tr h="182880">
                <a:tc>
                  <a:txBody>
                    <a:bodyPr/>
                    <a:lstStyle/>
                    <a:p>
                      <a:pPr marL="0" marR="0" algn="ctr">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rPr>
                        <a:t>M</a:t>
                      </a:r>
                      <a:r>
                        <a:rPr lang="el-GR" sz="1600" b="1">
                          <a:solidFill>
                            <a:srgbClr val="000000"/>
                          </a:solidFill>
                          <a:effectLst/>
                          <a:latin typeface="Calibri" panose="020F0502020204030204" pitchFamily="34" charset="0"/>
                          <a:ea typeface="Times New Roman" panose="02020603050405020304" pitchFamily="18" charset="0"/>
                        </a:rPr>
                        <a:t>ean</a:t>
                      </a:r>
                      <a:endParaRPr lang="el-GR" sz="18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34.0</a:t>
                      </a:r>
                      <a:endParaRPr lang="el-GR" sz="18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13.9</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8.6</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5.3</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3.3</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1.7</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0.6</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0.3</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0.1</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235591636"/>
                  </a:ext>
                </a:extLst>
              </a:tr>
              <a:tr h="182880">
                <a:tc>
                  <a:txBody>
                    <a:bodyPr/>
                    <a:lstStyle/>
                    <a:p>
                      <a:pPr marL="0" marR="0" algn="ctr">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rPr>
                        <a:t>S</a:t>
                      </a:r>
                      <a:r>
                        <a:rPr lang="el-GR" sz="1600" b="1">
                          <a:solidFill>
                            <a:srgbClr val="000000"/>
                          </a:solidFill>
                          <a:effectLst/>
                          <a:latin typeface="Calibri" panose="020F0502020204030204" pitchFamily="34" charset="0"/>
                          <a:ea typeface="Times New Roman" panose="02020603050405020304" pitchFamily="18" charset="0"/>
                        </a:rPr>
                        <a:t>td</a:t>
                      </a:r>
                      <a:endParaRPr lang="el-GR" sz="18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19.3</a:t>
                      </a:r>
                      <a:endParaRPr lang="el-GR" sz="18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7.9</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5.2</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3.6</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2.7</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1.8</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1.1</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0.7</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0.4</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0.1</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959288815"/>
                  </a:ext>
                </a:extLst>
              </a:tr>
              <a:tr h="182880">
                <a:tc>
                  <a:txBody>
                    <a:bodyPr/>
                    <a:lstStyle/>
                    <a:p>
                      <a:pPr marL="0" marR="0" algn="ctr">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rPr>
                        <a:t>M</a:t>
                      </a:r>
                      <a:r>
                        <a:rPr lang="el-GR" sz="1600" b="1">
                          <a:solidFill>
                            <a:srgbClr val="000000"/>
                          </a:solidFill>
                          <a:effectLst/>
                          <a:latin typeface="Calibri" panose="020F0502020204030204" pitchFamily="34" charset="0"/>
                          <a:ea typeface="Times New Roman" panose="02020603050405020304" pitchFamily="18" charset="0"/>
                        </a:rPr>
                        <a:t>in</a:t>
                      </a:r>
                      <a:endParaRPr lang="el-GR" sz="18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5.0</a:t>
                      </a:r>
                      <a:endParaRPr lang="el-GR" sz="18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1.0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168154710"/>
                  </a:ext>
                </a:extLst>
              </a:tr>
              <a:tr h="182880">
                <a:tc>
                  <a:txBody>
                    <a:bodyPr/>
                    <a:lstStyle/>
                    <a:p>
                      <a:pPr marL="0" marR="0" algn="ctr">
                        <a:spcBef>
                          <a:spcPts val="0"/>
                        </a:spcBef>
                        <a:spcAft>
                          <a:spcPts val="0"/>
                        </a:spcAft>
                      </a:pPr>
                      <a:r>
                        <a:rPr lang="el-GR" sz="1600" b="1">
                          <a:solidFill>
                            <a:srgbClr val="000000"/>
                          </a:solidFill>
                          <a:effectLst/>
                          <a:latin typeface="Calibri" panose="020F0502020204030204" pitchFamily="34" charset="0"/>
                          <a:ea typeface="Times New Roman" panose="02020603050405020304" pitchFamily="18" charset="0"/>
                        </a:rPr>
                        <a:t>25%</a:t>
                      </a:r>
                      <a:endParaRPr lang="el-GR" sz="18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21.0</a:t>
                      </a:r>
                      <a:endParaRPr lang="el-GR" sz="18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9.0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5.0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3.0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2.0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016810471"/>
                  </a:ext>
                </a:extLst>
              </a:tr>
              <a:tr h="182880">
                <a:tc>
                  <a:txBody>
                    <a:bodyPr/>
                    <a:lstStyle/>
                    <a:p>
                      <a:pPr marL="0" marR="0" algn="ctr">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rPr>
                        <a:t>M</a:t>
                      </a:r>
                      <a:r>
                        <a:rPr lang="el-GR" sz="1600" b="1">
                          <a:solidFill>
                            <a:srgbClr val="000000"/>
                          </a:solidFill>
                          <a:effectLst/>
                          <a:latin typeface="Calibri" panose="020F0502020204030204" pitchFamily="34" charset="0"/>
                          <a:ea typeface="Times New Roman" panose="02020603050405020304" pitchFamily="18" charset="0"/>
                        </a:rPr>
                        <a:t>edian</a:t>
                      </a:r>
                      <a:endParaRPr lang="el-GR" sz="18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30.0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12.0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8.0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5.0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3.0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1.0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735177592"/>
                  </a:ext>
                </a:extLst>
              </a:tr>
              <a:tr h="182880">
                <a:tc>
                  <a:txBody>
                    <a:bodyPr/>
                    <a:lstStyle/>
                    <a:p>
                      <a:pPr marL="0" marR="0" algn="ctr">
                        <a:spcBef>
                          <a:spcPts val="0"/>
                        </a:spcBef>
                        <a:spcAft>
                          <a:spcPts val="0"/>
                        </a:spcAft>
                      </a:pPr>
                      <a:r>
                        <a:rPr lang="el-GR" sz="1600" b="1">
                          <a:solidFill>
                            <a:srgbClr val="000000"/>
                          </a:solidFill>
                          <a:effectLst/>
                          <a:latin typeface="Calibri" panose="020F0502020204030204" pitchFamily="34" charset="0"/>
                          <a:ea typeface="Times New Roman" panose="02020603050405020304" pitchFamily="18" charset="0"/>
                        </a:rPr>
                        <a:t>75%</a:t>
                      </a:r>
                      <a:endParaRPr lang="el-GR" sz="18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41.0</a:t>
                      </a:r>
                      <a:endParaRPr lang="el-GR" sz="18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17.0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11.0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7.0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4.0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2.0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1.0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728433747"/>
                  </a:ext>
                </a:extLst>
              </a:tr>
              <a:tr h="182880">
                <a:tc>
                  <a:txBody>
                    <a:bodyPr/>
                    <a:lstStyle/>
                    <a:p>
                      <a:pPr marL="0" marR="0" algn="ctr">
                        <a:spcBef>
                          <a:spcPts val="0"/>
                        </a:spcBef>
                        <a:spcAft>
                          <a:spcPts val="0"/>
                        </a:spcAft>
                      </a:pPr>
                      <a:r>
                        <a:rPr lang="en-US" sz="1600" b="1">
                          <a:solidFill>
                            <a:srgbClr val="000000"/>
                          </a:solidFill>
                          <a:effectLst/>
                          <a:latin typeface="Calibri" panose="020F0502020204030204" pitchFamily="34" charset="0"/>
                          <a:ea typeface="Times New Roman" panose="02020603050405020304" pitchFamily="18" charset="0"/>
                        </a:rPr>
                        <a:t>M</a:t>
                      </a:r>
                      <a:r>
                        <a:rPr lang="el-GR" sz="1600" b="1">
                          <a:solidFill>
                            <a:srgbClr val="000000"/>
                          </a:solidFill>
                          <a:effectLst/>
                          <a:latin typeface="Calibri" panose="020F0502020204030204" pitchFamily="34" charset="0"/>
                          <a:ea typeface="Times New Roman" panose="02020603050405020304" pitchFamily="18" charset="0"/>
                        </a:rPr>
                        <a:t>ax</a:t>
                      </a:r>
                      <a:endParaRPr lang="el-GR" sz="18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323.0</a:t>
                      </a:r>
                      <a:endParaRPr lang="el-GR" sz="18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167.0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133.0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96.0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79.0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60.0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43.0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38.0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600">
                          <a:solidFill>
                            <a:srgbClr val="000000"/>
                          </a:solidFill>
                          <a:effectLst/>
                          <a:latin typeface="Calibri" panose="020F0502020204030204" pitchFamily="34" charset="0"/>
                          <a:ea typeface="Times New Roman" panose="02020603050405020304" pitchFamily="18" charset="0"/>
                        </a:rPr>
                        <a:t>15.0</a:t>
                      </a:r>
                      <a:endParaRPr lang="el-GR" sz="18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l-GR" sz="1600" dirty="0">
                          <a:solidFill>
                            <a:srgbClr val="000000"/>
                          </a:solidFill>
                          <a:effectLst/>
                          <a:latin typeface="Calibri" panose="020F0502020204030204" pitchFamily="34" charset="0"/>
                          <a:ea typeface="Times New Roman" panose="02020603050405020304" pitchFamily="18" charset="0"/>
                        </a:rPr>
                        <a:t>2.0</a:t>
                      </a:r>
                      <a:endParaRPr lang="el-GR" sz="1800" dirty="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67333951"/>
                  </a:ext>
                </a:extLst>
              </a:tr>
            </a:tbl>
          </a:graphicData>
        </a:graphic>
      </p:graphicFrame>
      <p:sp>
        <p:nvSpPr>
          <p:cNvPr id="10" name="TextBox 9">
            <a:extLst>
              <a:ext uri="{FF2B5EF4-FFF2-40B4-BE49-F238E27FC236}">
                <a16:creationId xmlns:a16="http://schemas.microsoft.com/office/drawing/2014/main" id="{E983C443-C868-30BE-0762-EE3031342F4B}"/>
              </a:ext>
            </a:extLst>
          </p:cNvPr>
          <p:cNvSpPr txBox="1"/>
          <p:nvPr/>
        </p:nvSpPr>
        <p:spPr>
          <a:xfrm>
            <a:off x="152762" y="4215080"/>
            <a:ext cx="8588415" cy="2308324"/>
          </a:xfrm>
          <a:prstGeom prst="rect">
            <a:avLst/>
          </a:prstGeom>
          <a:noFill/>
        </p:spPr>
        <p:txBody>
          <a:bodyPr wrap="square" rtlCol="0">
            <a:spAutoFit/>
          </a:bodyPr>
          <a:lstStyle/>
          <a:p>
            <a:r>
              <a:rPr lang="en-US" b="1" dirty="0">
                <a:solidFill>
                  <a:srgbClr val="2C363A"/>
                </a:solidFill>
                <a:highlight>
                  <a:srgbClr val="FFFFFF"/>
                </a:highlight>
                <a:latin typeface="Aptos" panose="020B0004020202020204" pitchFamily="34" charset="0"/>
              </a:rPr>
              <a:t>Key Findings:</a:t>
            </a:r>
          </a:p>
          <a:p>
            <a:endParaRPr lang="en-US" b="1" dirty="0">
              <a:solidFill>
                <a:srgbClr val="2C363A"/>
              </a:solidFill>
              <a:highlight>
                <a:srgbClr val="FFFFFF"/>
              </a:highlight>
              <a:latin typeface="Aptos" panose="020B0004020202020204" pitchFamily="34" charset="0"/>
            </a:endParaRPr>
          </a:p>
          <a:p>
            <a:pPr marL="800100" lvl="1"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Indication that as the number of methods used to detect outliers increases, the average number of identified outliers decreases.</a:t>
            </a:r>
          </a:p>
          <a:p>
            <a:pPr marL="800100" lvl="1" indent="-342900">
              <a:buFont typeface="Arial" panose="020B0604020202020204" pitchFamily="34" charset="0"/>
              <a:buChar char="•"/>
            </a:pPr>
            <a:endParaRPr lang="en-US" dirty="0">
              <a:solidFill>
                <a:srgbClr val="2C363A"/>
              </a:solidFill>
              <a:highlight>
                <a:srgbClr val="FFFFFF"/>
              </a:highlight>
              <a:latin typeface="Aptos" panose="020B0004020202020204" pitchFamily="34" charset="0"/>
            </a:endParaRPr>
          </a:p>
          <a:p>
            <a:pPr marL="800100" lvl="1"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This trend suggests a higher confidence in the validity of these outliers, as anomalies detected by multiple methods are more likely to represent true fraudulent transactions.</a:t>
            </a:r>
          </a:p>
        </p:txBody>
      </p:sp>
    </p:spTree>
    <p:extLst>
      <p:ext uri="{BB962C8B-B14F-4D97-AF65-F5344CB8AC3E}">
        <p14:creationId xmlns:p14="http://schemas.microsoft.com/office/powerpoint/2010/main" val="2811590193"/>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3"/>
          <a:srcRect l="26665" r="33899" b="-1"/>
          <a:stretch/>
        </p:blipFill>
        <p:spPr>
          <a:xfrm>
            <a:off x="9757458" y="10"/>
            <a:ext cx="2434541"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1" y="179124"/>
            <a:ext cx="8484243" cy="707886"/>
          </a:xfrm>
          <a:prstGeom prst="rect">
            <a:avLst/>
          </a:prstGeom>
          <a:noFill/>
        </p:spPr>
        <p:txBody>
          <a:bodyPr wrap="square" rtlCol="0">
            <a:spAutoFit/>
          </a:bodyPr>
          <a:lstStyle/>
          <a:p>
            <a:r>
              <a:rPr lang="en-US" sz="4000" dirty="0">
                <a:solidFill>
                  <a:schemeClr val="bg1">
                    <a:lumMod val="75000"/>
                    <a:lumOff val="25000"/>
                  </a:schemeClr>
                </a:solidFill>
              </a:rPr>
              <a:t>Future Work</a:t>
            </a:r>
            <a:endParaRPr lang="el-GR" sz="4000" dirty="0">
              <a:solidFill>
                <a:schemeClr val="bg1">
                  <a:lumMod val="75000"/>
                  <a:lumOff val="25000"/>
                </a:schemeClr>
              </a:solidFill>
            </a:endParaRPr>
          </a:p>
        </p:txBody>
      </p:sp>
      <p:sp>
        <p:nvSpPr>
          <p:cNvPr id="14" name="TextBox 13">
            <a:extLst>
              <a:ext uri="{FF2B5EF4-FFF2-40B4-BE49-F238E27FC236}">
                <a16:creationId xmlns:a16="http://schemas.microsoft.com/office/drawing/2014/main" id="{58B03A74-FE16-9172-D2CF-98C9514B3B54}"/>
              </a:ext>
            </a:extLst>
          </p:cNvPr>
          <p:cNvSpPr txBox="1"/>
          <p:nvPr/>
        </p:nvSpPr>
        <p:spPr>
          <a:xfrm>
            <a:off x="104172" y="2016533"/>
            <a:ext cx="8588415" cy="2308324"/>
          </a:xfrm>
          <a:prstGeom prst="rect">
            <a:avLst/>
          </a:prstGeom>
          <a:noFill/>
        </p:spPr>
        <p:txBody>
          <a:bodyPr wrap="square" rtlCol="0">
            <a:spAutoFit/>
          </a:bodyPr>
          <a:lstStyle/>
          <a:p>
            <a:pPr marL="342900" indent="-342900">
              <a:buFont typeface="Arial" panose="020B0604020202020204" pitchFamily="34" charset="0"/>
              <a:buChar char="•"/>
            </a:pPr>
            <a:r>
              <a:rPr lang="en-US" b="1" dirty="0">
                <a:solidFill>
                  <a:srgbClr val="2C363A"/>
                </a:solidFill>
                <a:highlight>
                  <a:srgbClr val="FFFFFF"/>
                </a:highlight>
                <a:latin typeface="Aptos" panose="020B0004020202020204" pitchFamily="34" charset="0"/>
              </a:rPr>
              <a:t>Potential Enhancements:</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Use semi-supervised methods for better anomaly validation.</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Develop real-time detection and incorporate supervised learning</a:t>
            </a:r>
          </a:p>
          <a:p>
            <a:pPr marL="800100" lvl="1" indent="-342900">
              <a:buFont typeface="Courier New" panose="02070309020205020404" pitchFamily="49" charset="0"/>
              <a:buChar char="o"/>
            </a:pPr>
            <a:endParaRPr lang="en-US"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b="1" dirty="0">
                <a:solidFill>
                  <a:srgbClr val="2C363A"/>
                </a:solidFill>
                <a:highlight>
                  <a:srgbClr val="FFFFFF"/>
                </a:highlight>
                <a:latin typeface="Aptos" panose="020B0004020202020204" pitchFamily="34" charset="0"/>
              </a:rPr>
              <a:t>Research Opportunities:</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Investigate advanced algorithms like deep neural networks for time-based detection</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Explore blockchain for transaction security.</a:t>
            </a:r>
          </a:p>
        </p:txBody>
      </p:sp>
    </p:spTree>
    <p:extLst>
      <p:ext uri="{BB962C8B-B14F-4D97-AF65-F5344CB8AC3E}">
        <p14:creationId xmlns:p14="http://schemas.microsoft.com/office/powerpoint/2010/main" val="3009931211"/>
      </p:ext>
    </p:extLst>
  </p:cSld>
  <p:clrMapOvr>
    <a:overrideClrMapping bg1="dk1" tx1="lt1" bg2="dk2" tx2="lt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3"/>
          <a:srcRect l="26665" r="33899" b="-1"/>
          <a:stretch/>
        </p:blipFill>
        <p:spPr>
          <a:xfrm>
            <a:off x="9757458" y="10"/>
            <a:ext cx="2434541"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1" y="179124"/>
            <a:ext cx="8484243" cy="707886"/>
          </a:xfrm>
          <a:prstGeom prst="rect">
            <a:avLst/>
          </a:prstGeom>
          <a:noFill/>
        </p:spPr>
        <p:txBody>
          <a:bodyPr wrap="square" rtlCol="0">
            <a:spAutoFit/>
          </a:bodyPr>
          <a:lstStyle/>
          <a:p>
            <a:r>
              <a:rPr lang="en-US" sz="4000" dirty="0">
                <a:solidFill>
                  <a:schemeClr val="bg1">
                    <a:lumMod val="75000"/>
                    <a:lumOff val="25000"/>
                  </a:schemeClr>
                </a:solidFill>
              </a:rPr>
              <a:t>Conclusion and Questions</a:t>
            </a:r>
            <a:endParaRPr lang="el-GR" sz="4000" dirty="0">
              <a:solidFill>
                <a:schemeClr val="bg1">
                  <a:lumMod val="75000"/>
                  <a:lumOff val="25000"/>
                </a:schemeClr>
              </a:solidFill>
            </a:endParaRPr>
          </a:p>
        </p:txBody>
      </p:sp>
      <p:sp>
        <p:nvSpPr>
          <p:cNvPr id="14" name="TextBox 13">
            <a:extLst>
              <a:ext uri="{FF2B5EF4-FFF2-40B4-BE49-F238E27FC236}">
                <a16:creationId xmlns:a16="http://schemas.microsoft.com/office/drawing/2014/main" id="{58B03A74-FE16-9172-D2CF-98C9514B3B54}"/>
              </a:ext>
            </a:extLst>
          </p:cNvPr>
          <p:cNvSpPr txBox="1"/>
          <p:nvPr/>
        </p:nvSpPr>
        <p:spPr>
          <a:xfrm>
            <a:off x="92597" y="1403075"/>
            <a:ext cx="8588415" cy="1477328"/>
          </a:xfrm>
          <a:prstGeom prst="rect">
            <a:avLst/>
          </a:prstGeom>
          <a:noFill/>
        </p:spPr>
        <p:txBody>
          <a:bodyPr wrap="square" rtlCol="0">
            <a:spAutoFit/>
          </a:bodyPr>
          <a:lstStyle/>
          <a:p>
            <a:pPr marL="342900" indent="-342900">
              <a:buFont typeface="Arial" panose="020B0604020202020204" pitchFamily="34" charset="0"/>
              <a:buChar char="•"/>
            </a:pPr>
            <a:r>
              <a:rPr lang="en-US" b="1" dirty="0">
                <a:solidFill>
                  <a:srgbClr val="2C363A"/>
                </a:solidFill>
                <a:highlight>
                  <a:srgbClr val="FFFFFF"/>
                </a:highlight>
                <a:latin typeface="Aptos" panose="020B0004020202020204" pitchFamily="34" charset="0"/>
              </a:rPr>
              <a:t>Conclusion:</a:t>
            </a: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Unsupervised learning offers a powerful approach for fraud detection.</a:t>
            </a:r>
          </a:p>
          <a:p>
            <a:pPr marL="800100" lvl="1" indent="-342900">
              <a:buFont typeface="Courier New" panose="02070309020205020404" pitchFamily="49" charset="0"/>
              <a:buChar char="o"/>
            </a:pPr>
            <a:endParaRPr lang="en-US" dirty="0">
              <a:solidFill>
                <a:srgbClr val="2C363A"/>
              </a:solidFill>
              <a:highlight>
                <a:srgbClr val="FFFFFF"/>
              </a:highlight>
              <a:latin typeface="Aptos" panose="020B0004020202020204" pitchFamily="34" charset="0"/>
            </a:endParaRPr>
          </a:p>
          <a:p>
            <a:pPr marL="800100" lvl="1" indent="-342900">
              <a:buFont typeface="Courier New" panose="02070309020205020404" pitchFamily="49" charset="0"/>
              <a:buChar char="o"/>
            </a:pPr>
            <a:r>
              <a:rPr lang="en-US" dirty="0">
                <a:solidFill>
                  <a:srgbClr val="2C363A"/>
                </a:solidFill>
                <a:highlight>
                  <a:srgbClr val="FFFFFF"/>
                </a:highlight>
                <a:latin typeface="Aptos" panose="020B0004020202020204" pitchFamily="34" charset="0"/>
              </a:rPr>
              <a:t>Developed model effectively identifies anomalous transactions without labeled data</a:t>
            </a:r>
          </a:p>
        </p:txBody>
      </p:sp>
      <p:sp>
        <p:nvSpPr>
          <p:cNvPr id="2" name="TextBox 1">
            <a:extLst>
              <a:ext uri="{FF2B5EF4-FFF2-40B4-BE49-F238E27FC236}">
                <a16:creationId xmlns:a16="http://schemas.microsoft.com/office/drawing/2014/main" id="{B801DD99-7754-45FA-9EAD-A841682AE619}"/>
              </a:ext>
            </a:extLst>
          </p:cNvPr>
          <p:cNvSpPr txBox="1"/>
          <p:nvPr/>
        </p:nvSpPr>
        <p:spPr>
          <a:xfrm>
            <a:off x="92596" y="3654432"/>
            <a:ext cx="3889095" cy="646331"/>
          </a:xfrm>
          <a:prstGeom prst="rect">
            <a:avLst/>
          </a:prstGeom>
          <a:noFill/>
        </p:spPr>
        <p:txBody>
          <a:bodyPr wrap="square" rtlCol="0">
            <a:spAutoFit/>
          </a:bodyPr>
          <a:lstStyle/>
          <a:p>
            <a:r>
              <a:rPr lang="en-US" sz="3600" b="1" dirty="0">
                <a:solidFill>
                  <a:srgbClr val="037DB2"/>
                </a:solidFill>
                <a:highlight>
                  <a:srgbClr val="FFFFFF"/>
                </a:highlight>
                <a:latin typeface="Aptos" panose="020B0004020202020204" pitchFamily="34" charset="0"/>
              </a:rPr>
              <a:t>ANY QUESTIONS? </a:t>
            </a:r>
            <a:endParaRPr lang="en-US" sz="3600" dirty="0">
              <a:solidFill>
                <a:srgbClr val="037DB2"/>
              </a:solidFill>
              <a:highlight>
                <a:srgbClr val="FFFFFF"/>
              </a:highlight>
              <a:latin typeface="Aptos" panose="020B0004020202020204" pitchFamily="34" charset="0"/>
            </a:endParaRPr>
          </a:p>
        </p:txBody>
      </p:sp>
      <p:sp>
        <p:nvSpPr>
          <p:cNvPr id="3" name="TextBox 2">
            <a:extLst>
              <a:ext uri="{FF2B5EF4-FFF2-40B4-BE49-F238E27FC236}">
                <a16:creationId xmlns:a16="http://schemas.microsoft.com/office/drawing/2014/main" id="{90CAC7F6-6F40-8C63-5593-09845CA85655}"/>
              </a:ext>
            </a:extLst>
          </p:cNvPr>
          <p:cNvSpPr txBox="1"/>
          <p:nvPr/>
        </p:nvSpPr>
        <p:spPr>
          <a:xfrm>
            <a:off x="6953766" y="5754469"/>
            <a:ext cx="2434542" cy="646331"/>
          </a:xfrm>
          <a:prstGeom prst="rect">
            <a:avLst/>
          </a:prstGeom>
          <a:noFill/>
        </p:spPr>
        <p:txBody>
          <a:bodyPr wrap="square" rtlCol="0">
            <a:spAutoFit/>
          </a:bodyPr>
          <a:lstStyle/>
          <a:p>
            <a:r>
              <a:rPr lang="en-US" sz="3600" b="1" dirty="0">
                <a:solidFill>
                  <a:srgbClr val="037DB2"/>
                </a:solidFill>
                <a:highlight>
                  <a:srgbClr val="FFFFFF"/>
                </a:highlight>
                <a:latin typeface="Aptos" panose="020B0004020202020204" pitchFamily="34" charset="0"/>
              </a:rPr>
              <a:t>Thank You! </a:t>
            </a:r>
            <a:endParaRPr lang="en-US" sz="3600" dirty="0">
              <a:solidFill>
                <a:srgbClr val="037DB2"/>
              </a:solidFill>
              <a:highlight>
                <a:srgbClr val="FFFFFF"/>
              </a:highlight>
              <a:latin typeface="Aptos" panose="020B0004020202020204" pitchFamily="34" charset="0"/>
            </a:endParaRPr>
          </a:p>
        </p:txBody>
      </p:sp>
    </p:spTree>
    <p:extLst>
      <p:ext uri="{BB962C8B-B14F-4D97-AF65-F5344CB8AC3E}">
        <p14:creationId xmlns:p14="http://schemas.microsoft.com/office/powerpoint/2010/main" val="3985988960"/>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3"/>
          <a:srcRect l="26665" r="33899" b="-1"/>
          <a:stretch/>
        </p:blipFill>
        <p:spPr>
          <a:xfrm>
            <a:off x="9062976" y="10"/>
            <a:ext cx="3129023"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0" y="179124"/>
            <a:ext cx="5197033" cy="707886"/>
          </a:xfrm>
          <a:prstGeom prst="rect">
            <a:avLst/>
          </a:prstGeom>
          <a:noFill/>
        </p:spPr>
        <p:txBody>
          <a:bodyPr wrap="square" rtlCol="0">
            <a:spAutoFit/>
          </a:bodyPr>
          <a:lstStyle/>
          <a:p>
            <a:r>
              <a:rPr lang="en-US" sz="4000" dirty="0">
                <a:solidFill>
                  <a:schemeClr val="bg1">
                    <a:lumMod val="75000"/>
                    <a:lumOff val="25000"/>
                  </a:schemeClr>
                </a:solidFill>
              </a:rPr>
              <a:t>Objective &amp; Challenges</a:t>
            </a:r>
            <a:endParaRPr lang="el-GR" sz="4000" dirty="0">
              <a:solidFill>
                <a:schemeClr val="bg1">
                  <a:lumMod val="75000"/>
                  <a:lumOff val="25000"/>
                </a:schemeClr>
              </a:solidFill>
            </a:endParaRPr>
          </a:p>
        </p:txBody>
      </p:sp>
      <p:sp>
        <p:nvSpPr>
          <p:cNvPr id="14" name="TextBox 13">
            <a:extLst>
              <a:ext uri="{FF2B5EF4-FFF2-40B4-BE49-F238E27FC236}">
                <a16:creationId xmlns:a16="http://schemas.microsoft.com/office/drawing/2014/main" id="{58B03A74-FE16-9172-D2CF-98C9514B3B54}"/>
              </a:ext>
            </a:extLst>
          </p:cNvPr>
          <p:cNvSpPr txBox="1"/>
          <p:nvPr/>
        </p:nvSpPr>
        <p:spPr>
          <a:xfrm>
            <a:off x="381965" y="1940589"/>
            <a:ext cx="6435524" cy="3416320"/>
          </a:xfrm>
          <a:prstGeom prst="rect">
            <a:avLst/>
          </a:prstGeom>
          <a:noFill/>
        </p:spPr>
        <p:txBody>
          <a:bodyPr wrap="square" rtlCol="0">
            <a:spAutoFit/>
          </a:bodyPr>
          <a:lstStyle/>
          <a:p>
            <a:r>
              <a:rPr lang="en-US" sz="2400" b="1" dirty="0">
                <a:solidFill>
                  <a:srgbClr val="2C363A"/>
                </a:solidFill>
                <a:highlight>
                  <a:srgbClr val="FFFFFF"/>
                </a:highlight>
                <a:latin typeface="Aptos" panose="020B0004020202020204" pitchFamily="34" charset="0"/>
              </a:rPr>
              <a:t>Objective:</a:t>
            </a:r>
          </a:p>
          <a:p>
            <a:endParaRPr lang="en-US" sz="2400" b="1"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sz="2000" dirty="0">
                <a:solidFill>
                  <a:srgbClr val="2C363A"/>
                </a:solidFill>
                <a:highlight>
                  <a:srgbClr val="FFFFFF"/>
                </a:highlight>
                <a:latin typeface="Aptos" panose="020B0004020202020204" pitchFamily="34" charset="0"/>
              </a:rPr>
              <a:t>Design an unsupervised model to detect unusual patterns indicative of potential fraud</a:t>
            </a:r>
          </a:p>
          <a:p>
            <a:endParaRPr lang="en-US" sz="2000" dirty="0">
              <a:solidFill>
                <a:srgbClr val="2C363A"/>
              </a:solidFill>
              <a:highlight>
                <a:srgbClr val="FFFFFF"/>
              </a:highlight>
              <a:latin typeface="Aptos" panose="020B0004020202020204" pitchFamily="34" charset="0"/>
            </a:endParaRPr>
          </a:p>
          <a:p>
            <a:r>
              <a:rPr lang="en-US" sz="2400" b="1" dirty="0">
                <a:solidFill>
                  <a:srgbClr val="2C363A"/>
                </a:solidFill>
                <a:highlight>
                  <a:srgbClr val="FFFFFF"/>
                </a:highlight>
                <a:latin typeface="Aptos" panose="020B0004020202020204" pitchFamily="34" charset="0"/>
              </a:rPr>
              <a:t>Challenges:</a:t>
            </a:r>
          </a:p>
          <a:p>
            <a:endParaRPr lang="en-US" sz="2400" b="1"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sz="2000" dirty="0">
                <a:solidFill>
                  <a:srgbClr val="2C363A"/>
                </a:solidFill>
                <a:highlight>
                  <a:srgbClr val="FFFFFF"/>
                </a:highlight>
                <a:latin typeface="Aptos" panose="020B0004020202020204" pitchFamily="34" charset="0"/>
              </a:rPr>
              <a:t>Fraud detection with </a:t>
            </a:r>
            <a:r>
              <a:rPr lang="en-US" sz="2000" b="1" dirty="0">
                <a:solidFill>
                  <a:srgbClr val="2C363A"/>
                </a:solidFill>
                <a:highlight>
                  <a:srgbClr val="FFFFFF"/>
                </a:highlight>
                <a:latin typeface="Aptos" panose="020B0004020202020204" pitchFamily="34" charset="0"/>
              </a:rPr>
              <a:t>no </a:t>
            </a:r>
            <a:r>
              <a:rPr lang="en-US" sz="2000" dirty="0">
                <a:solidFill>
                  <a:srgbClr val="2C363A"/>
                </a:solidFill>
                <a:highlight>
                  <a:srgbClr val="FFFFFF"/>
                </a:highlight>
                <a:latin typeface="Aptos" panose="020B0004020202020204" pitchFamily="34" charset="0"/>
              </a:rPr>
              <a:t>labeled data</a:t>
            </a:r>
          </a:p>
          <a:p>
            <a:pPr marL="342900" indent="-342900">
              <a:buFont typeface="Arial" panose="020B0604020202020204" pitchFamily="34" charset="0"/>
              <a:buChar char="•"/>
            </a:pPr>
            <a:r>
              <a:rPr lang="en-US" sz="2000" dirty="0">
                <a:solidFill>
                  <a:srgbClr val="2C363A"/>
                </a:solidFill>
                <a:highlight>
                  <a:srgbClr val="FFFFFF"/>
                </a:highlight>
                <a:latin typeface="Aptos" panose="020B0004020202020204" pitchFamily="34" charset="0"/>
              </a:rPr>
              <a:t>Data is high-dimensional and imbalanced</a:t>
            </a:r>
          </a:p>
          <a:p>
            <a:pPr marL="342900" indent="-342900">
              <a:buFont typeface="Arial" panose="020B0604020202020204" pitchFamily="34" charset="0"/>
              <a:buChar char="•"/>
            </a:pPr>
            <a:r>
              <a:rPr lang="en-US" sz="2000" dirty="0">
                <a:solidFill>
                  <a:srgbClr val="2C363A"/>
                </a:solidFill>
                <a:highlight>
                  <a:srgbClr val="FFFFFF"/>
                </a:highlight>
                <a:latin typeface="Aptos" panose="020B0004020202020204" pitchFamily="34" charset="0"/>
              </a:rPr>
              <a:t>Large Dataset size (~10 GB)</a:t>
            </a:r>
          </a:p>
        </p:txBody>
      </p:sp>
    </p:spTree>
    <p:extLst>
      <p:ext uri="{BB962C8B-B14F-4D97-AF65-F5344CB8AC3E}">
        <p14:creationId xmlns:p14="http://schemas.microsoft.com/office/powerpoint/2010/main" val="1939833901"/>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3"/>
          <a:srcRect l="26665" r="33899" b="-1"/>
          <a:stretch/>
        </p:blipFill>
        <p:spPr>
          <a:xfrm>
            <a:off x="9062976" y="10"/>
            <a:ext cx="3129023"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0" y="179124"/>
            <a:ext cx="5984111" cy="707886"/>
          </a:xfrm>
          <a:prstGeom prst="rect">
            <a:avLst/>
          </a:prstGeom>
          <a:noFill/>
        </p:spPr>
        <p:txBody>
          <a:bodyPr wrap="square" rtlCol="0">
            <a:spAutoFit/>
          </a:bodyPr>
          <a:lstStyle/>
          <a:p>
            <a:r>
              <a:rPr lang="en-US" sz="4000" dirty="0">
                <a:solidFill>
                  <a:schemeClr val="bg1">
                    <a:lumMod val="75000"/>
                    <a:lumOff val="25000"/>
                  </a:schemeClr>
                </a:solidFill>
              </a:rPr>
              <a:t>Literature Review Summary</a:t>
            </a:r>
            <a:endParaRPr lang="el-GR" sz="4000" dirty="0">
              <a:solidFill>
                <a:schemeClr val="bg1">
                  <a:lumMod val="75000"/>
                  <a:lumOff val="25000"/>
                </a:schemeClr>
              </a:solidFill>
            </a:endParaRPr>
          </a:p>
        </p:txBody>
      </p:sp>
      <p:sp>
        <p:nvSpPr>
          <p:cNvPr id="14" name="TextBox 13">
            <a:extLst>
              <a:ext uri="{FF2B5EF4-FFF2-40B4-BE49-F238E27FC236}">
                <a16:creationId xmlns:a16="http://schemas.microsoft.com/office/drawing/2014/main" id="{58B03A74-FE16-9172-D2CF-98C9514B3B54}"/>
              </a:ext>
            </a:extLst>
          </p:cNvPr>
          <p:cNvSpPr txBox="1"/>
          <p:nvPr/>
        </p:nvSpPr>
        <p:spPr>
          <a:xfrm>
            <a:off x="138896" y="1292786"/>
            <a:ext cx="6435524" cy="5386090"/>
          </a:xfrm>
          <a:prstGeom prst="rect">
            <a:avLst/>
          </a:prstGeom>
          <a:noFill/>
        </p:spPr>
        <p:txBody>
          <a:bodyPr wrap="square" rtlCol="0">
            <a:spAutoFit/>
          </a:bodyPr>
          <a:lstStyle/>
          <a:p>
            <a:r>
              <a:rPr lang="en-US" sz="2000" b="1" dirty="0">
                <a:solidFill>
                  <a:srgbClr val="2C363A"/>
                </a:solidFill>
                <a:highlight>
                  <a:srgbClr val="FFFFFF"/>
                </a:highlight>
                <a:latin typeface="Aptos" panose="020B0004020202020204" pitchFamily="34" charset="0"/>
              </a:rPr>
              <a:t>ML in Fraud Detection:</a:t>
            </a:r>
          </a:p>
          <a:p>
            <a:endParaRPr lang="en-US" sz="2000" b="1"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Machine learning provides more accurate fraud detection compared to rule-based approaches</a:t>
            </a:r>
          </a:p>
          <a:p>
            <a:pPr marL="342900" indent="-342900">
              <a:buFont typeface="Arial" panose="020B0604020202020204" pitchFamily="34" charset="0"/>
              <a:buChar char="•"/>
            </a:pPr>
            <a:endParaRPr lang="en-US" dirty="0">
              <a:solidFill>
                <a:srgbClr val="2C363A"/>
              </a:solidFill>
              <a:highlight>
                <a:srgbClr val="FFFFFF"/>
              </a:highlight>
              <a:latin typeface="Aptos" panose="020B0004020202020204" pitchFamily="34" charset="0"/>
            </a:endParaRPr>
          </a:p>
          <a:p>
            <a:r>
              <a:rPr lang="en-US" sz="2000" b="1" dirty="0">
                <a:solidFill>
                  <a:srgbClr val="2C363A"/>
                </a:solidFill>
                <a:highlight>
                  <a:srgbClr val="FFFFFF"/>
                </a:highlight>
                <a:latin typeface="Aptos" panose="020B0004020202020204" pitchFamily="34" charset="0"/>
              </a:rPr>
              <a:t>Common Unsupervised Algorithms:</a:t>
            </a:r>
          </a:p>
          <a:p>
            <a:endParaRPr lang="en-US" sz="2000" b="1"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K-means</a:t>
            </a: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Isolation Forest</a:t>
            </a: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One - Class SVM</a:t>
            </a: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Local Outlier Factor</a:t>
            </a:r>
          </a:p>
          <a:p>
            <a:endParaRPr lang="en-US" dirty="0">
              <a:solidFill>
                <a:srgbClr val="2C363A"/>
              </a:solidFill>
              <a:highlight>
                <a:srgbClr val="FFFFFF"/>
              </a:highlight>
              <a:latin typeface="Aptos" panose="020B0004020202020204" pitchFamily="34" charset="0"/>
            </a:endParaRPr>
          </a:p>
          <a:p>
            <a:r>
              <a:rPr lang="en-US" sz="2000" b="1" dirty="0">
                <a:solidFill>
                  <a:srgbClr val="2C363A"/>
                </a:solidFill>
                <a:highlight>
                  <a:srgbClr val="FFFFFF"/>
                </a:highlight>
                <a:latin typeface="Aptos" panose="020B0004020202020204" pitchFamily="34" charset="0"/>
              </a:rPr>
              <a:t>Advantages of Machine Learning:</a:t>
            </a:r>
          </a:p>
          <a:p>
            <a:endParaRPr lang="en-US" sz="2000" b="1"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Adaptive learning</a:t>
            </a: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Fewer False Positives</a:t>
            </a: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Detects evolving fraud patterns</a:t>
            </a:r>
          </a:p>
          <a:p>
            <a:endParaRPr lang="en-US" dirty="0">
              <a:solidFill>
                <a:srgbClr val="2C363A"/>
              </a:solidFill>
              <a:highlight>
                <a:srgbClr val="FFFFFF"/>
              </a:highlight>
              <a:latin typeface="Aptos" panose="020B0004020202020204" pitchFamily="34" charset="0"/>
            </a:endParaRPr>
          </a:p>
        </p:txBody>
      </p:sp>
    </p:spTree>
    <p:extLst>
      <p:ext uri="{BB962C8B-B14F-4D97-AF65-F5344CB8AC3E}">
        <p14:creationId xmlns:p14="http://schemas.microsoft.com/office/powerpoint/2010/main" val="2023129669"/>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3"/>
          <a:srcRect l="26665" r="33899" b="-1"/>
          <a:stretch/>
        </p:blipFill>
        <p:spPr>
          <a:xfrm>
            <a:off x="9062976" y="10"/>
            <a:ext cx="3129023"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0" y="179124"/>
            <a:ext cx="3646025" cy="707886"/>
          </a:xfrm>
          <a:prstGeom prst="rect">
            <a:avLst/>
          </a:prstGeom>
          <a:noFill/>
        </p:spPr>
        <p:txBody>
          <a:bodyPr wrap="square" rtlCol="0">
            <a:spAutoFit/>
          </a:bodyPr>
          <a:lstStyle/>
          <a:p>
            <a:r>
              <a:rPr lang="en-US" sz="4000" dirty="0">
                <a:solidFill>
                  <a:schemeClr val="bg1">
                    <a:lumMod val="75000"/>
                    <a:lumOff val="25000"/>
                  </a:schemeClr>
                </a:solidFill>
              </a:rPr>
              <a:t>Data Collection</a:t>
            </a:r>
            <a:endParaRPr lang="el-GR" sz="4000" dirty="0">
              <a:solidFill>
                <a:schemeClr val="bg1">
                  <a:lumMod val="75000"/>
                  <a:lumOff val="25000"/>
                </a:schemeClr>
              </a:solidFill>
            </a:endParaRPr>
          </a:p>
        </p:txBody>
      </p:sp>
      <p:sp>
        <p:nvSpPr>
          <p:cNvPr id="14" name="TextBox 13">
            <a:extLst>
              <a:ext uri="{FF2B5EF4-FFF2-40B4-BE49-F238E27FC236}">
                <a16:creationId xmlns:a16="http://schemas.microsoft.com/office/drawing/2014/main" id="{58B03A74-FE16-9172-D2CF-98C9514B3B54}"/>
              </a:ext>
            </a:extLst>
          </p:cNvPr>
          <p:cNvSpPr txBox="1"/>
          <p:nvPr/>
        </p:nvSpPr>
        <p:spPr>
          <a:xfrm>
            <a:off x="127322" y="1333898"/>
            <a:ext cx="6435524" cy="4678204"/>
          </a:xfrm>
          <a:prstGeom prst="rect">
            <a:avLst/>
          </a:prstGeom>
          <a:noFill/>
        </p:spPr>
        <p:txBody>
          <a:bodyPr wrap="square" rtlCol="0">
            <a:spAutoFit/>
          </a:bodyPr>
          <a:lstStyle/>
          <a:p>
            <a:r>
              <a:rPr lang="en-US" sz="2000" b="1" dirty="0">
                <a:solidFill>
                  <a:srgbClr val="2C363A"/>
                </a:solidFill>
                <a:highlight>
                  <a:srgbClr val="FFFFFF"/>
                </a:highlight>
                <a:latin typeface="Aptos" panose="020B0004020202020204" pitchFamily="34" charset="0"/>
              </a:rPr>
              <a:t>Dataset Source: </a:t>
            </a:r>
            <a:r>
              <a:rPr lang="en-US" sz="2000" dirty="0">
                <a:solidFill>
                  <a:srgbClr val="2C363A"/>
                </a:solidFill>
                <a:highlight>
                  <a:srgbClr val="FFFFFF"/>
                </a:highlight>
                <a:latin typeface="Aptos" panose="020B0004020202020204" pitchFamily="34" charset="0"/>
              </a:rPr>
              <a:t>National Bank of Greece (NBG)</a:t>
            </a:r>
          </a:p>
          <a:p>
            <a:endParaRPr lang="en-US" dirty="0">
              <a:solidFill>
                <a:srgbClr val="2C363A"/>
              </a:solidFill>
              <a:highlight>
                <a:srgbClr val="FFFFFF"/>
              </a:highlight>
              <a:latin typeface="Aptos" panose="020B0004020202020204" pitchFamily="34" charset="0"/>
            </a:endParaRPr>
          </a:p>
          <a:p>
            <a:r>
              <a:rPr lang="en-US" sz="2000" b="1" dirty="0">
                <a:solidFill>
                  <a:srgbClr val="2C363A"/>
                </a:solidFill>
                <a:highlight>
                  <a:srgbClr val="FFFFFF"/>
                </a:highlight>
                <a:latin typeface="Aptos" panose="020B0004020202020204" pitchFamily="34" charset="0"/>
              </a:rPr>
              <a:t>Details:</a:t>
            </a:r>
          </a:p>
          <a:p>
            <a:endParaRPr lang="en-US" sz="2000" b="1"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Approximately </a:t>
            </a:r>
            <a:r>
              <a:rPr lang="en-US" b="1" dirty="0">
                <a:solidFill>
                  <a:srgbClr val="2C363A"/>
                </a:solidFill>
                <a:highlight>
                  <a:srgbClr val="FFFFFF"/>
                </a:highlight>
                <a:latin typeface="Aptos" panose="020B0004020202020204" pitchFamily="34" charset="0"/>
              </a:rPr>
              <a:t>6.5 million transactions</a:t>
            </a:r>
          </a:p>
          <a:p>
            <a:pPr marL="342900" indent="-342900">
              <a:buFont typeface="Arial" panose="020B0604020202020204" pitchFamily="34" charset="0"/>
              <a:buChar char="•"/>
            </a:pPr>
            <a:endParaRPr lang="en-US" b="1"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b="1" dirty="0">
                <a:solidFill>
                  <a:srgbClr val="2C363A"/>
                </a:solidFill>
                <a:highlight>
                  <a:srgbClr val="FFFFFF"/>
                </a:highlight>
                <a:latin typeface="Aptos" panose="020B0004020202020204" pitchFamily="34" charset="0"/>
              </a:rPr>
              <a:t>10,000</a:t>
            </a:r>
            <a:r>
              <a:rPr lang="en-US" dirty="0">
                <a:solidFill>
                  <a:srgbClr val="2C363A"/>
                </a:solidFill>
                <a:highlight>
                  <a:srgbClr val="FFFFFF"/>
                </a:highlight>
                <a:latin typeface="Aptos" panose="020B0004020202020204" pitchFamily="34" charset="0"/>
              </a:rPr>
              <a:t> Bank Clients with at least 1 transaction per week</a:t>
            </a:r>
          </a:p>
          <a:p>
            <a:pPr marL="342900" indent="-342900">
              <a:buFont typeface="Arial" panose="020B0604020202020204" pitchFamily="34" charset="0"/>
              <a:buChar char="•"/>
            </a:pPr>
            <a:endParaRPr lang="en-US"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Timeframe: one year of data </a:t>
            </a:r>
            <a:r>
              <a:rPr lang="en-US" b="1" dirty="0">
                <a:solidFill>
                  <a:srgbClr val="2C363A"/>
                </a:solidFill>
                <a:highlight>
                  <a:srgbClr val="FFFFFF"/>
                </a:highlight>
                <a:latin typeface="Aptos" panose="020B0004020202020204" pitchFamily="34" charset="0"/>
              </a:rPr>
              <a:t>(2023)</a:t>
            </a:r>
          </a:p>
          <a:p>
            <a:pPr marL="342900" indent="-342900">
              <a:buFont typeface="Arial" panose="020B0604020202020204" pitchFamily="34" charset="0"/>
              <a:buChar char="•"/>
            </a:pPr>
            <a:endParaRPr lang="en-US"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 Data provided in </a:t>
            </a:r>
            <a:r>
              <a:rPr lang="en-US" b="1" dirty="0">
                <a:solidFill>
                  <a:srgbClr val="2C363A"/>
                </a:solidFill>
                <a:highlight>
                  <a:srgbClr val="FFFFFF"/>
                </a:highlight>
                <a:latin typeface="Aptos" panose="020B0004020202020204" pitchFamily="34" charset="0"/>
              </a:rPr>
              <a:t>6 CSV format files</a:t>
            </a:r>
          </a:p>
          <a:p>
            <a:pPr marL="342900" indent="-342900">
              <a:buFont typeface="Arial" panose="020B0604020202020204" pitchFamily="34" charset="0"/>
              <a:buChar char="•"/>
            </a:pPr>
            <a:endParaRPr lang="en-US"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Total memory ~ </a:t>
            </a:r>
            <a:r>
              <a:rPr lang="en-US" b="1" dirty="0">
                <a:solidFill>
                  <a:srgbClr val="2C363A"/>
                </a:solidFill>
                <a:highlight>
                  <a:srgbClr val="FFFFFF"/>
                </a:highlight>
                <a:latin typeface="Aptos" panose="020B0004020202020204" pitchFamily="34" charset="0"/>
              </a:rPr>
              <a:t>10GB</a:t>
            </a:r>
          </a:p>
          <a:p>
            <a:endParaRPr lang="en-US" dirty="0">
              <a:solidFill>
                <a:srgbClr val="2C363A"/>
              </a:solidFill>
              <a:highlight>
                <a:srgbClr val="FFFFFF"/>
              </a:highlight>
              <a:latin typeface="Aptos" panose="020B0004020202020204" pitchFamily="34" charset="0"/>
            </a:endParaRPr>
          </a:p>
          <a:p>
            <a:r>
              <a:rPr lang="en-US" sz="2000" b="1" dirty="0">
                <a:solidFill>
                  <a:srgbClr val="2C363A"/>
                </a:solidFill>
                <a:highlight>
                  <a:srgbClr val="FFFFFF"/>
                </a:highlight>
                <a:latin typeface="Aptos" panose="020B0004020202020204" pitchFamily="34" charset="0"/>
              </a:rPr>
              <a:t>Data Privacy: </a:t>
            </a:r>
            <a:r>
              <a:rPr lang="en-US" sz="2000" dirty="0">
                <a:solidFill>
                  <a:srgbClr val="2C363A"/>
                </a:solidFill>
                <a:highlight>
                  <a:srgbClr val="FFFFFF"/>
                </a:highlight>
                <a:latin typeface="Aptos" panose="020B0004020202020204" pitchFamily="34" charset="0"/>
              </a:rPr>
              <a:t>No sensitive customer details included; anonymized identifiers used</a:t>
            </a:r>
          </a:p>
        </p:txBody>
      </p:sp>
    </p:spTree>
    <p:extLst>
      <p:ext uri="{BB962C8B-B14F-4D97-AF65-F5344CB8AC3E}">
        <p14:creationId xmlns:p14="http://schemas.microsoft.com/office/powerpoint/2010/main" val="2046006175"/>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3"/>
          <a:srcRect l="26665" r="33899" b="-1"/>
          <a:stretch/>
        </p:blipFill>
        <p:spPr>
          <a:xfrm>
            <a:off x="9062976" y="10"/>
            <a:ext cx="3129023"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0" y="179124"/>
            <a:ext cx="4305782" cy="707886"/>
          </a:xfrm>
          <a:prstGeom prst="rect">
            <a:avLst/>
          </a:prstGeom>
          <a:noFill/>
        </p:spPr>
        <p:txBody>
          <a:bodyPr wrap="square" rtlCol="0">
            <a:spAutoFit/>
          </a:bodyPr>
          <a:lstStyle/>
          <a:p>
            <a:r>
              <a:rPr lang="en-US" sz="4000" dirty="0">
                <a:solidFill>
                  <a:schemeClr val="bg1">
                    <a:lumMod val="75000"/>
                    <a:lumOff val="25000"/>
                  </a:schemeClr>
                </a:solidFill>
              </a:rPr>
              <a:t>Data Preprocessing</a:t>
            </a:r>
            <a:endParaRPr lang="el-GR" sz="4000" dirty="0">
              <a:solidFill>
                <a:schemeClr val="bg1">
                  <a:lumMod val="75000"/>
                  <a:lumOff val="25000"/>
                </a:schemeClr>
              </a:solidFill>
            </a:endParaRPr>
          </a:p>
        </p:txBody>
      </p:sp>
      <p:sp>
        <p:nvSpPr>
          <p:cNvPr id="14" name="TextBox 13">
            <a:extLst>
              <a:ext uri="{FF2B5EF4-FFF2-40B4-BE49-F238E27FC236}">
                <a16:creationId xmlns:a16="http://schemas.microsoft.com/office/drawing/2014/main" id="{58B03A74-FE16-9172-D2CF-98C9514B3B54}"/>
              </a:ext>
            </a:extLst>
          </p:cNvPr>
          <p:cNvSpPr txBox="1"/>
          <p:nvPr/>
        </p:nvSpPr>
        <p:spPr>
          <a:xfrm>
            <a:off x="138896" y="1344210"/>
            <a:ext cx="6991108" cy="4832092"/>
          </a:xfrm>
          <a:prstGeom prst="rect">
            <a:avLst/>
          </a:prstGeom>
          <a:noFill/>
        </p:spPr>
        <p:txBody>
          <a:bodyPr wrap="square" rtlCol="0">
            <a:spAutoFit/>
          </a:bodyPr>
          <a:lstStyle/>
          <a:p>
            <a:r>
              <a:rPr lang="en-US" sz="2000" b="1" dirty="0">
                <a:solidFill>
                  <a:srgbClr val="2C363A"/>
                </a:solidFill>
                <a:highlight>
                  <a:srgbClr val="FFFFFF"/>
                </a:highlight>
                <a:latin typeface="Aptos" panose="020B0004020202020204" pitchFamily="34" charset="0"/>
              </a:rPr>
              <a:t>Data Preprocessing Steps:</a:t>
            </a:r>
          </a:p>
          <a:p>
            <a:endParaRPr lang="en-US" sz="2000" b="1"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b="1" dirty="0">
                <a:solidFill>
                  <a:srgbClr val="2C363A"/>
                </a:solidFill>
                <a:highlight>
                  <a:srgbClr val="FFFFFF"/>
                </a:highlight>
                <a:latin typeface="Aptos" panose="020B0004020202020204" pitchFamily="34" charset="0"/>
              </a:rPr>
              <a:t>Merged the CSV files </a:t>
            </a:r>
            <a:r>
              <a:rPr lang="en-US" dirty="0">
                <a:solidFill>
                  <a:srgbClr val="2C363A"/>
                </a:solidFill>
                <a:highlight>
                  <a:srgbClr val="FFFFFF"/>
                </a:highlight>
                <a:latin typeface="Aptos" panose="020B0004020202020204" pitchFamily="34" charset="0"/>
              </a:rPr>
              <a:t>containing transactions into one data frame</a:t>
            </a:r>
          </a:p>
          <a:p>
            <a:pPr marL="342900" indent="-342900">
              <a:buFont typeface="Arial" panose="020B0604020202020204" pitchFamily="34" charset="0"/>
              <a:buChar char="•"/>
            </a:pPr>
            <a:endParaRPr lang="en-US"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Done necessary </a:t>
            </a:r>
            <a:r>
              <a:rPr lang="en-US" b="1" dirty="0">
                <a:solidFill>
                  <a:srgbClr val="2C363A"/>
                </a:solidFill>
                <a:highlight>
                  <a:srgbClr val="FFFFFF"/>
                </a:highlight>
                <a:latin typeface="Aptos" panose="020B0004020202020204" pitchFamily="34" charset="0"/>
              </a:rPr>
              <a:t>adjustments in variable types</a:t>
            </a:r>
          </a:p>
          <a:p>
            <a:pPr marL="342900" indent="-342900">
              <a:buFont typeface="Arial" panose="020B0604020202020204" pitchFamily="34" charset="0"/>
              <a:buChar char="•"/>
            </a:pPr>
            <a:endParaRPr lang="en-US" b="1"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b="1" dirty="0">
                <a:solidFill>
                  <a:srgbClr val="2C363A"/>
                </a:solidFill>
                <a:highlight>
                  <a:srgbClr val="FFFFFF"/>
                </a:highlight>
                <a:latin typeface="Aptos" panose="020B0004020202020204" pitchFamily="34" charset="0"/>
              </a:rPr>
              <a:t>Removed irrelevant fields </a:t>
            </a:r>
            <a:r>
              <a:rPr lang="en-US" dirty="0">
                <a:solidFill>
                  <a:srgbClr val="2C363A"/>
                </a:solidFill>
                <a:highlight>
                  <a:srgbClr val="FFFFFF"/>
                </a:highlight>
                <a:latin typeface="Aptos" panose="020B0004020202020204" pitchFamily="34" charset="0"/>
              </a:rPr>
              <a:t>e.g.:</a:t>
            </a:r>
          </a:p>
          <a:p>
            <a:pPr marL="342900" indent="-342900">
              <a:buFont typeface="Arial" panose="020B0604020202020204" pitchFamily="34" charset="0"/>
              <a:buChar char="•"/>
            </a:pPr>
            <a:endParaRPr lang="en-US" dirty="0">
              <a:solidFill>
                <a:srgbClr val="2C363A"/>
              </a:solidFill>
              <a:highlight>
                <a:srgbClr val="FFFFFF"/>
              </a:highlight>
              <a:latin typeface="Aptos" panose="020B0004020202020204" pitchFamily="34" charset="0"/>
            </a:endParaRPr>
          </a:p>
          <a:p>
            <a:pPr marL="800100" lvl="1" indent="-342900">
              <a:buFont typeface="Courier New" panose="02070309020205020404" pitchFamily="49" charset="0"/>
              <a:buChar char="o"/>
            </a:pPr>
            <a:r>
              <a:rPr lang="en-US" sz="1600" dirty="0">
                <a:solidFill>
                  <a:srgbClr val="2C363A"/>
                </a:solidFill>
                <a:highlight>
                  <a:srgbClr val="FFFFFF"/>
                </a:highlight>
                <a:latin typeface="Aptos" panose="020B0004020202020204" pitchFamily="34" charset="0"/>
              </a:rPr>
              <a:t>Location fields with uniform values (Region, Country, etc.)</a:t>
            </a:r>
          </a:p>
          <a:p>
            <a:pPr marL="800100" lvl="1" indent="-342900">
              <a:buFont typeface="Arial" panose="020B0604020202020204" pitchFamily="34" charset="0"/>
              <a:buChar char="•"/>
            </a:pPr>
            <a:endParaRPr lang="en-US" sz="1600"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b="1" dirty="0">
                <a:solidFill>
                  <a:srgbClr val="2C363A"/>
                </a:solidFill>
                <a:highlight>
                  <a:srgbClr val="FFFFFF"/>
                </a:highlight>
                <a:latin typeface="Aptos" panose="020B0004020202020204" pitchFamily="34" charset="0"/>
              </a:rPr>
              <a:t>Removed duplicate transactions</a:t>
            </a:r>
          </a:p>
          <a:p>
            <a:pPr marL="342900" indent="-342900">
              <a:buFont typeface="Arial" panose="020B0604020202020204" pitchFamily="34" charset="0"/>
              <a:buChar char="•"/>
            </a:pPr>
            <a:endParaRPr lang="en-US"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b="1" dirty="0">
                <a:solidFill>
                  <a:srgbClr val="2C363A"/>
                </a:solidFill>
                <a:highlight>
                  <a:srgbClr val="FFFFFF"/>
                </a:highlight>
                <a:latin typeface="Aptos" panose="020B0004020202020204" pitchFamily="34" charset="0"/>
              </a:rPr>
              <a:t>Excluded zero-amount transactions </a:t>
            </a:r>
            <a:r>
              <a:rPr lang="en-US" dirty="0">
                <a:solidFill>
                  <a:srgbClr val="2C363A"/>
                </a:solidFill>
                <a:highlight>
                  <a:srgbClr val="FFFFFF"/>
                </a:highlight>
                <a:latin typeface="Aptos" panose="020B0004020202020204" pitchFamily="34" charset="0"/>
              </a:rPr>
              <a:t>to improve model relevance</a:t>
            </a:r>
          </a:p>
          <a:p>
            <a:pPr marL="342900" indent="-342900">
              <a:buFont typeface="Arial" panose="020B0604020202020204" pitchFamily="34" charset="0"/>
              <a:buChar char="•"/>
            </a:pPr>
            <a:endParaRPr lang="en-US"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endParaRPr lang="en-US" dirty="0">
              <a:solidFill>
                <a:srgbClr val="2C363A"/>
              </a:solidFill>
              <a:highlight>
                <a:srgbClr val="FFFFFF"/>
              </a:highlight>
              <a:latin typeface="Aptos" panose="020B0004020202020204" pitchFamily="34" charset="0"/>
            </a:endParaRPr>
          </a:p>
          <a:p>
            <a:r>
              <a:rPr lang="en-US" sz="2000" b="1" dirty="0">
                <a:solidFill>
                  <a:srgbClr val="2C363A"/>
                </a:solidFill>
                <a:highlight>
                  <a:srgbClr val="FFFFFF"/>
                </a:highlight>
                <a:latin typeface="Aptos" panose="020B0004020202020204" pitchFamily="34" charset="0"/>
              </a:rPr>
              <a:t>Outcome:</a:t>
            </a:r>
            <a:r>
              <a:rPr lang="en-US" dirty="0">
                <a:solidFill>
                  <a:srgbClr val="2C363A"/>
                </a:solidFill>
                <a:highlight>
                  <a:srgbClr val="FFFFFF"/>
                </a:highlight>
                <a:latin typeface="Aptos" panose="020B0004020202020204" pitchFamily="34" charset="0"/>
              </a:rPr>
              <a:t> Refined dataset ready for model input with 29 relevant columns.</a:t>
            </a:r>
          </a:p>
        </p:txBody>
      </p:sp>
    </p:spTree>
    <p:extLst>
      <p:ext uri="{BB962C8B-B14F-4D97-AF65-F5344CB8AC3E}">
        <p14:creationId xmlns:p14="http://schemas.microsoft.com/office/powerpoint/2010/main" val="3461442171"/>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3"/>
          <a:srcRect l="26665" r="33899" b="-1"/>
          <a:stretch/>
        </p:blipFill>
        <p:spPr>
          <a:xfrm>
            <a:off x="11359515" y="10"/>
            <a:ext cx="832485"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1" y="179124"/>
            <a:ext cx="7405179" cy="707886"/>
          </a:xfrm>
          <a:prstGeom prst="rect">
            <a:avLst/>
          </a:prstGeom>
          <a:noFill/>
        </p:spPr>
        <p:txBody>
          <a:bodyPr wrap="square" rtlCol="0">
            <a:spAutoFit/>
          </a:bodyPr>
          <a:lstStyle/>
          <a:p>
            <a:r>
              <a:rPr lang="en-US" sz="4000" dirty="0">
                <a:solidFill>
                  <a:schemeClr val="bg1">
                    <a:lumMod val="75000"/>
                    <a:lumOff val="25000"/>
                  </a:schemeClr>
                </a:solidFill>
              </a:rPr>
              <a:t>Exploratory Data Analysis (EDA)</a:t>
            </a:r>
            <a:endParaRPr lang="el-GR" sz="4000" dirty="0">
              <a:solidFill>
                <a:schemeClr val="bg1">
                  <a:lumMod val="75000"/>
                  <a:lumOff val="25000"/>
                </a:schemeClr>
              </a:solidFill>
            </a:endParaRPr>
          </a:p>
        </p:txBody>
      </p:sp>
      <p:graphicFrame>
        <p:nvGraphicFramePr>
          <p:cNvPr id="2" name="Chart 1">
            <a:extLst>
              <a:ext uri="{FF2B5EF4-FFF2-40B4-BE49-F238E27FC236}">
                <a16:creationId xmlns:a16="http://schemas.microsoft.com/office/drawing/2014/main" id="{2A482032-3749-80AF-F77D-DC8D1739CAD0}"/>
              </a:ext>
            </a:extLst>
          </p:cNvPr>
          <p:cNvGraphicFramePr>
            <a:graphicFrameLocks/>
          </p:cNvGraphicFramePr>
          <p:nvPr>
            <p:extLst>
              <p:ext uri="{D42A27DB-BD31-4B8C-83A1-F6EECF244321}">
                <p14:modId xmlns:p14="http://schemas.microsoft.com/office/powerpoint/2010/main" val="2601916177"/>
              </p:ext>
            </p:extLst>
          </p:nvPr>
        </p:nvGraphicFramePr>
        <p:xfrm>
          <a:off x="-1" y="1005839"/>
          <a:ext cx="3762375" cy="264018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 name="Chart 2">
            <a:extLst>
              <a:ext uri="{FF2B5EF4-FFF2-40B4-BE49-F238E27FC236}">
                <a16:creationId xmlns:a16="http://schemas.microsoft.com/office/drawing/2014/main" id="{C2F8C9C9-0684-0CFD-BC25-8C468050ADC8}"/>
              </a:ext>
            </a:extLst>
          </p:cNvPr>
          <p:cNvGraphicFramePr>
            <a:graphicFrameLocks/>
          </p:cNvGraphicFramePr>
          <p:nvPr>
            <p:extLst>
              <p:ext uri="{D42A27DB-BD31-4B8C-83A1-F6EECF244321}">
                <p14:modId xmlns:p14="http://schemas.microsoft.com/office/powerpoint/2010/main" val="2243641817"/>
              </p:ext>
            </p:extLst>
          </p:nvPr>
        </p:nvGraphicFramePr>
        <p:xfrm>
          <a:off x="3838575" y="1005839"/>
          <a:ext cx="3760470" cy="264018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 name="Chart 3">
            <a:extLst>
              <a:ext uri="{FF2B5EF4-FFF2-40B4-BE49-F238E27FC236}">
                <a16:creationId xmlns:a16="http://schemas.microsoft.com/office/drawing/2014/main" id="{2B20EC56-22D9-8592-1736-FE4714D515C3}"/>
              </a:ext>
            </a:extLst>
          </p:cNvPr>
          <p:cNvGraphicFramePr>
            <a:graphicFrameLocks/>
          </p:cNvGraphicFramePr>
          <p:nvPr>
            <p:extLst>
              <p:ext uri="{D42A27DB-BD31-4B8C-83A1-F6EECF244321}">
                <p14:modId xmlns:p14="http://schemas.microsoft.com/office/powerpoint/2010/main" val="1473132210"/>
              </p:ext>
            </p:extLst>
          </p:nvPr>
        </p:nvGraphicFramePr>
        <p:xfrm>
          <a:off x="7599045" y="1007743"/>
          <a:ext cx="3760470" cy="2638281"/>
        </p:xfrm>
        <a:graphic>
          <a:graphicData uri="http://schemas.openxmlformats.org/drawingml/2006/chart">
            <c:chart xmlns:c="http://schemas.openxmlformats.org/drawingml/2006/chart" xmlns:r="http://schemas.openxmlformats.org/officeDocument/2006/relationships" r:id="rId6"/>
          </a:graphicData>
        </a:graphic>
      </p:graphicFrame>
      <p:sp>
        <p:nvSpPr>
          <p:cNvPr id="9" name="TextBox 8">
            <a:extLst>
              <a:ext uri="{FF2B5EF4-FFF2-40B4-BE49-F238E27FC236}">
                <a16:creationId xmlns:a16="http://schemas.microsoft.com/office/drawing/2014/main" id="{0EEEFD57-3DCB-3622-7A70-7BC5C4036F3A}"/>
              </a:ext>
            </a:extLst>
          </p:cNvPr>
          <p:cNvSpPr txBox="1"/>
          <p:nvPr/>
        </p:nvSpPr>
        <p:spPr>
          <a:xfrm>
            <a:off x="196769" y="3929514"/>
            <a:ext cx="6435524" cy="2092881"/>
          </a:xfrm>
          <a:prstGeom prst="rect">
            <a:avLst/>
          </a:prstGeom>
          <a:noFill/>
        </p:spPr>
        <p:txBody>
          <a:bodyPr wrap="square" rtlCol="0">
            <a:spAutoFit/>
          </a:bodyPr>
          <a:lstStyle/>
          <a:p>
            <a:r>
              <a:rPr lang="en-US" sz="2000" b="1" dirty="0">
                <a:solidFill>
                  <a:srgbClr val="2C363A"/>
                </a:solidFill>
                <a:highlight>
                  <a:srgbClr val="FFFFFF"/>
                </a:highlight>
                <a:latin typeface="Aptos" panose="020B0004020202020204" pitchFamily="34" charset="0"/>
              </a:rPr>
              <a:t>Key Findings:</a:t>
            </a:r>
          </a:p>
          <a:p>
            <a:endParaRPr lang="en-US" sz="2000" b="1"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71% of transactions are Contactless</a:t>
            </a:r>
          </a:p>
          <a:p>
            <a:pPr marL="342900" indent="-342900">
              <a:buFont typeface="Arial" panose="020B0604020202020204" pitchFamily="34" charset="0"/>
              <a:buChar char="•"/>
            </a:pPr>
            <a:endParaRPr lang="en-US"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17% involve PIN entry</a:t>
            </a:r>
          </a:p>
          <a:p>
            <a:pPr marL="342900" indent="-342900">
              <a:buFont typeface="Arial" panose="020B0604020202020204" pitchFamily="34" charset="0"/>
              <a:buChar char="•"/>
            </a:pPr>
            <a:endParaRPr lang="en-US"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18% are E-commerce</a:t>
            </a:r>
          </a:p>
        </p:txBody>
      </p:sp>
    </p:spTree>
    <p:extLst>
      <p:ext uri="{BB962C8B-B14F-4D97-AF65-F5344CB8AC3E}">
        <p14:creationId xmlns:p14="http://schemas.microsoft.com/office/powerpoint/2010/main" val="707698615"/>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3"/>
          <a:srcRect l="26665" r="33899" b="-1"/>
          <a:stretch/>
        </p:blipFill>
        <p:spPr>
          <a:xfrm>
            <a:off x="11359515" y="10"/>
            <a:ext cx="832485"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1" y="179124"/>
            <a:ext cx="7405179" cy="707886"/>
          </a:xfrm>
          <a:prstGeom prst="rect">
            <a:avLst/>
          </a:prstGeom>
          <a:noFill/>
        </p:spPr>
        <p:txBody>
          <a:bodyPr wrap="square" rtlCol="0">
            <a:spAutoFit/>
          </a:bodyPr>
          <a:lstStyle/>
          <a:p>
            <a:r>
              <a:rPr lang="en-US" sz="4000" dirty="0">
                <a:solidFill>
                  <a:schemeClr val="bg1">
                    <a:lumMod val="75000"/>
                    <a:lumOff val="25000"/>
                  </a:schemeClr>
                </a:solidFill>
              </a:rPr>
              <a:t>Exploratory Data Analysis (EDA)</a:t>
            </a:r>
            <a:endParaRPr lang="el-GR" sz="4000" dirty="0">
              <a:solidFill>
                <a:schemeClr val="bg1">
                  <a:lumMod val="75000"/>
                  <a:lumOff val="25000"/>
                </a:schemeClr>
              </a:solidFill>
            </a:endParaRPr>
          </a:p>
        </p:txBody>
      </p:sp>
      <p:sp>
        <p:nvSpPr>
          <p:cNvPr id="9" name="TextBox 8">
            <a:extLst>
              <a:ext uri="{FF2B5EF4-FFF2-40B4-BE49-F238E27FC236}">
                <a16:creationId xmlns:a16="http://schemas.microsoft.com/office/drawing/2014/main" id="{0EEEFD57-3DCB-3622-7A70-7BC5C4036F3A}"/>
              </a:ext>
            </a:extLst>
          </p:cNvPr>
          <p:cNvSpPr txBox="1"/>
          <p:nvPr/>
        </p:nvSpPr>
        <p:spPr>
          <a:xfrm>
            <a:off x="5315947" y="4106442"/>
            <a:ext cx="6043568" cy="2369880"/>
          </a:xfrm>
          <a:prstGeom prst="rect">
            <a:avLst/>
          </a:prstGeom>
          <a:noFill/>
        </p:spPr>
        <p:txBody>
          <a:bodyPr wrap="square" rtlCol="0">
            <a:spAutoFit/>
          </a:bodyPr>
          <a:lstStyle/>
          <a:p>
            <a:r>
              <a:rPr lang="en-US" sz="2000" b="1" dirty="0">
                <a:solidFill>
                  <a:srgbClr val="2C363A"/>
                </a:solidFill>
                <a:highlight>
                  <a:srgbClr val="FFFFFF"/>
                </a:highlight>
                <a:latin typeface="Aptos" panose="020B0004020202020204" pitchFamily="34" charset="0"/>
              </a:rPr>
              <a:t>Key Findings:</a:t>
            </a:r>
          </a:p>
          <a:p>
            <a:endParaRPr lang="en-US" sz="2000" b="1"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Majority of Transactions POS were in </a:t>
            </a:r>
            <a:r>
              <a:rPr lang="en-US" b="1" dirty="0">
                <a:solidFill>
                  <a:srgbClr val="2C363A"/>
                </a:solidFill>
                <a:highlight>
                  <a:srgbClr val="FFFFFF"/>
                </a:highlight>
                <a:latin typeface="Aptos" panose="020B0004020202020204" pitchFamily="34" charset="0"/>
              </a:rPr>
              <a:t>Europe (98.4%)</a:t>
            </a:r>
          </a:p>
          <a:p>
            <a:pPr marL="342900" indent="-342900">
              <a:buFont typeface="Arial" panose="020B0604020202020204" pitchFamily="34" charset="0"/>
              <a:buChar char="•"/>
            </a:pPr>
            <a:endParaRPr lang="en-US"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Top 3 POS Countries are </a:t>
            </a:r>
            <a:r>
              <a:rPr lang="en-US" b="1" dirty="0">
                <a:solidFill>
                  <a:srgbClr val="2C363A"/>
                </a:solidFill>
                <a:highlight>
                  <a:srgbClr val="FFFFFF"/>
                </a:highlight>
                <a:latin typeface="Aptos" panose="020B0004020202020204" pitchFamily="34" charset="0"/>
              </a:rPr>
              <a:t>Greece, Ireland and Malta</a:t>
            </a:r>
          </a:p>
          <a:p>
            <a:pPr marL="342900" indent="-342900">
              <a:buFont typeface="Arial" panose="020B0604020202020204" pitchFamily="34" charset="0"/>
              <a:buChar char="•"/>
            </a:pPr>
            <a:endParaRPr lang="en-US"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Top Merchant Name POS are </a:t>
            </a:r>
            <a:r>
              <a:rPr lang="en-US" b="1" dirty="0">
                <a:solidFill>
                  <a:srgbClr val="2C363A"/>
                </a:solidFill>
                <a:highlight>
                  <a:srgbClr val="FFFFFF"/>
                </a:highlight>
                <a:latin typeface="Aptos" panose="020B0004020202020204" pitchFamily="34" charset="0"/>
              </a:rPr>
              <a:t>Supermarkets, Delivery Appliances, Fuel Stations and Gambling</a:t>
            </a:r>
            <a:r>
              <a:rPr lang="el-GR" b="1" dirty="0">
                <a:solidFill>
                  <a:srgbClr val="2C363A"/>
                </a:solidFill>
                <a:highlight>
                  <a:srgbClr val="FFFFFF"/>
                </a:highlight>
                <a:latin typeface="Aptos" panose="020B0004020202020204" pitchFamily="34" charset="0"/>
              </a:rPr>
              <a:t> </a:t>
            </a:r>
            <a:r>
              <a:rPr lang="en-US" b="1" dirty="0">
                <a:solidFill>
                  <a:srgbClr val="2C363A"/>
                </a:solidFill>
                <a:highlight>
                  <a:srgbClr val="FFFFFF"/>
                </a:highlight>
                <a:latin typeface="Aptos" panose="020B0004020202020204" pitchFamily="34" charset="0"/>
              </a:rPr>
              <a:t>Companies</a:t>
            </a:r>
          </a:p>
        </p:txBody>
      </p:sp>
      <p:graphicFrame>
        <p:nvGraphicFramePr>
          <p:cNvPr id="10" name="Chart 9">
            <a:extLst>
              <a:ext uri="{FF2B5EF4-FFF2-40B4-BE49-F238E27FC236}">
                <a16:creationId xmlns:a16="http://schemas.microsoft.com/office/drawing/2014/main" id="{DE2B1934-12A5-4E70-B56A-55AFBC3947DB}"/>
              </a:ext>
            </a:extLst>
          </p:cNvPr>
          <p:cNvGraphicFramePr>
            <a:graphicFrameLocks/>
          </p:cNvGraphicFramePr>
          <p:nvPr>
            <p:extLst>
              <p:ext uri="{D42A27DB-BD31-4B8C-83A1-F6EECF244321}">
                <p14:modId xmlns:p14="http://schemas.microsoft.com/office/powerpoint/2010/main" val="3335044728"/>
              </p:ext>
            </p:extLst>
          </p:nvPr>
        </p:nvGraphicFramePr>
        <p:xfrm>
          <a:off x="84977" y="887009"/>
          <a:ext cx="4232380" cy="278332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a:extLst>
              <a:ext uri="{FF2B5EF4-FFF2-40B4-BE49-F238E27FC236}">
                <a16:creationId xmlns:a16="http://schemas.microsoft.com/office/drawing/2014/main" id="{6980E991-8F76-21EC-C639-06DAD72A6DD3}"/>
              </a:ext>
            </a:extLst>
          </p:cNvPr>
          <p:cNvGraphicFramePr>
            <a:graphicFrameLocks/>
          </p:cNvGraphicFramePr>
          <p:nvPr>
            <p:extLst>
              <p:ext uri="{D42A27DB-BD31-4B8C-83A1-F6EECF244321}">
                <p14:modId xmlns:p14="http://schemas.microsoft.com/office/powerpoint/2010/main" val="1184345172"/>
              </p:ext>
            </p:extLst>
          </p:nvPr>
        </p:nvGraphicFramePr>
        <p:xfrm>
          <a:off x="84977" y="3767948"/>
          <a:ext cx="4232380" cy="276987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Chart 13">
            <a:extLst>
              <a:ext uri="{FF2B5EF4-FFF2-40B4-BE49-F238E27FC236}">
                <a16:creationId xmlns:a16="http://schemas.microsoft.com/office/drawing/2014/main" id="{A0DA6344-5FBA-402B-91AA-FCC7337D5C08}"/>
              </a:ext>
            </a:extLst>
          </p:cNvPr>
          <p:cNvGraphicFramePr>
            <a:graphicFrameLocks/>
          </p:cNvGraphicFramePr>
          <p:nvPr>
            <p:extLst>
              <p:ext uri="{D42A27DB-BD31-4B8C-83A1-F6EECF244321}">
                <p14:modId xmlns:p14="http://schemas.microsoft.com/office/powerpoint/2010/main" val="688330040"/>
              </p:ext>
            </p:extLst>
          </p:nvPr>
        </p:nvGraphicFramePr>
        <p:xfrm>
          <a:off x="4402333" y="887009"/>
          <a:ext cx="6859833" cy="3268302"/>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952895421"/>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A71294-C247-450A-BB34-6E68648C9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useBgFill="1">
        <p:nvSpPr>
          <p:cNvPr id="6" name="Rectangle 5">
            <a:extLst>
              <a:ext uri="{FF2B5EF4-FFF2-40B4-BE49-F238E27FC236}">
                <a16:creationId xmlns:a16="http://schemas.microsoft.com/office/drawing/2014/main" id="{D36A0BA4-6A63-41D3-B0FA-43799ABC4A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12">
            <a:extLst>
              <a:ext uri="{FF2B5EF4-FFF2-40B4-BE49-F238E27FC236}">
                <a16:creationId xmlns:a16="http://schemas.microsoft.com/office/drawing/2014/main" id="{673313D8-D259-4D89-9CE5-14884FB40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19" y="457200"/>
            <a:ext cx="6766560" cy="91439"/>
          </a:xfrm>
          <a:prstGeom prst="rect">
            <a:avLst/>
          </a:prstGeom>
          <a:solidFill>
            <a:schemeClr val="tx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7" name="Picture 6" descr="A blue abstract watercolor pattern on a white background">
            <a:extLst>
              <a:ext uri="{FF2B5EF4-FFF2-40B4-BE49-F238E27FC236}">
                <a16:creationId xmlns:a16="http://schemas.microsoft.com/office/drawing/2014/main" id="{4480C32B-24CE-805E-1A0F-DD2F1395673C}"/>
              </a:ext>
            </a:extLst>
          </p:cNvPr>
          <p:cNvPicPr>
            <a:picLocks noChangeAspect="1"/>
          </p:cNvPicPr>
          <p:nvPr/>
        </p:nvPicPr>
        <p:blipFill>
          <a:blip r:embed="rId3"/>
          <a:srcRect l="26665" r="33899" b="-1"/>
          <a:stretch/>
        </p:blipFill>
        <p:spPr>
          <a:xfrm>
            <a:off x="11359515" y="10"/>
            <a:ext cx="832485" cy="6857990"/>
          </a:xfrm>
          <a:prstGeom prst="rect">
            <a:avLst/>
          </a:prstGeom>
        </p:spPr>
      </p:pic>
      <p:sp>
        <p:nvSpPr>
          <p:cNvPr id="8" name="TextBox 7">
            <a:extLst>
              <a:ext uri="{FF2B5EF4-FFF2-40B4-BE49-F238E27FC236}">
                <a16:creationId xmlns:a16="http://schemas.microsoft.com/office/drawing/2014/main" id="{F91ABEEA-5210-BCD6-D761-9F26195FC8C7}"/>
              </a:ext>
            </a:extLst>
          </p:cNvPr>
          <p:cNvSpPr txBox="1"/>
          <p:nvPr/>
        </p:nvSpPr>
        <p:spPr>
          <a:xfrm>
            <a:off x="-1" y="179124"/>
            <a:ext cx="7405179" cy="707886"/>
          </a:xfrm>
          <a:prstGeom prst="rect">
            <a:avLst/>
          </a:prstGeom>
          <a:noFill/>
        </p:spPr>
        <p:txBody>
          <a:bodyPr wrap="square" rtlCol="0">
            <a:spAutoFit/>
          </a:bodyPr>
          <a:lstStyle/>
          <a:p>
            <a:r>
              <a:rPr lang="en-US" sz="4000" dirty="0">
                <a:solidFill>
                  <a:schemeClr val="bg1">
                    <a:lumMod val="75000"/>
                    <a:lumOff val="25000"/>
                  </a:schemeClr>
                </a:solidFill>
              </a:rPr>
              <a:t>Exploratory Data Analysis (EDA)</a:t>
            </a:r>
            <a:endParaRPr lang="el-GR" sz="4000" dirty="0">
              <a:solidFill>
                <a:schemeClr val="bg1">
                  <a:lumMod val="75000"/>
                  <a:lumOff val="25000"/>
                </a:schemeClr>
              </a:solidFill>
            </a:endParaRPr>
          </a:p>
        </p:txBody>
      </p:sp>
      <p:sp>
        <p:nvSpPr>
          <p:cNvPr id="9" name="TextBox 8">
            <a:extLst>
              <a:ext uri="{FF2B5EF4-FFF2-40B4-BE49-F238E27FC236}">
                <a16:creationId xmlns:a16="http://schemas.microsoft.com/office/drawing/2014/main" id="{0EEEFD57-3DCB-3622-7A70-7BC5C4036F3A}"/>
              </a:ext>
            </a:extLst>
          </p:cNvPr>
          <p:cNvSpPr txBox="1"/>
          <p:nvPr/>
        </p:nvSpPr>
        <p:spPr>
          <a:xfrm>
            <a:off x="66036" y="4168410"/>
            <a:ext cx="11227443" cy="2646878"/>
          </a:xfrm>
          <a:prstGeom prst="rect">
            <a:avLst/>
          </a:prstGeom>
          <a:noFill/>
        </p:spPr>
        <p:txBody>
          <a:bodyPr wrap="square" rtlCol="0">
            <a:spAutoFit/>
          </a:bodyPr>
          <a:lstStyle/>
          <a:p>
            <a:r>
              <a:rPr lang="en-US" sz="2000" b="1" dirty="0">
                <a:solidFill>
                  <a:srgbClr val="2C363A"/>
                </a:solidFill>
                <a:highlight>
                  <a:srgbClr val="FFFFFF"/>
                </a:highlight>
                <a:latin typeface="Aptos" panose="020B0004020202020204" pitchFamily="34" charset="0"/>
              </a:rPr>
              <a:t>Key Findings:</a:t>
            </a:r>
          </a:p>
          <a:p>
            <a:endParaRPr lang="en-US" sz="2000" b="1"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dirty="0">
                <a:solidFill>
                  <a:srgbClr val="2C363A"/>
                </a:solidFill>
                <a:highlight>
                  <a:srgbClr val="FFFFFF"/>
                </a:highlight>
                <a:latin typeface="Aptos" panose="020B0004020202020204" pitchFamily="34" charset="0"/>
              </a:rPr>
              <a:t>Only </a:t>
            </a:r>
            <a:r>
              <a:rPr lang="en-US" b="1" dirty="0">
                <a:solidFill>
                  <a:srgbClr val="2C363A"/>
                </a:solidFill>
                <a:highlight>
                  <a:srgbClr val="FFFFFF"/>
                </a:highlight>
                <a:latin typeface="Aptos" panose="020B0004020202020204" pitchFamily="34" charset="0"/>
              </a:rPr>
              <a:t>5.1% of the transactions resulted in being rejected</a:t>
            </a:r>
          </a:p>
          <a:p>
            <a:pPr marL="342900" indent="-342900">
              <a:buFont typeface="Arial" panose="020B0604020202020204" pitchFamily="34" charset="0"/>
              <a:buChar char="•"/>
            </a:pPr>
            <a:endParaRPr lang="en-US"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b="1" dirty="0">
                <a:solidFill>
                  <a:srgbClr val="2C363A"/>
                </a:solidFill>
                <a:highlight>
                  <a:srgbClr val="FFFFFF"/>
                </a:highlight>
                <a:latin typeface="Aptos" panose="020B0004020202020204" pitchFamily="34" charset="0"/>
              </a:rPr>
              <a:t>94.8% of the transactions being accepted </a:t>
            </a:r>
            <a:r>
              <a:rPr lang="en-US" dirty="0">
                <a:solidFill>
                  <a:srgbClr val="2C363A"/>
                </a:solidFill>
                <a:highlight>
                  <a:srgbClr val="FFFFFF"/>
                </a:highlight>
                <a:latin typeface="Aptos" panose="020B0004020202020204" pitchFamily="34" charset="0"/>
              </a:rPr>
              <a:t>(Result Code 0)</a:t>
            </a:r>
          </a:p>
          <a:p>
            <a:pPr marL="342900" indent="-342900">
              <a:buFont typeface="Arial" panose="020B0604020202020204" pitchFamily="34" charset="0"/>
              <a:buChar char="•"/>
            </a:pPr>
            <a:endParaRPr lang="en-US"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b="1" dirty="0">
                <a:solidFill>
                  <a:srgbClr val="2C363A"/>
                </a:solidFill>
                <a:highlight>
                  <a:srgbClr val="FFFFFF"/>
                </a:highlight>
                <a:latin typeface="Aptos" panose="020B0004020202020204" pitchFamily="34" charset="0"/>
              </a:rPr>
              <a:t>2% of transactions </a:t>
            </a:r>
            <a:r>
              <a:rPr lang="en-US" dirty="0">
                <a:solidFill>
                  <a:srgbClr val="2C363A"/>
                </a:solidFill>
                <a:highlight>
                  <a:srgbClr val="FFFFFF"/>
                </a:highlight>
                <a:latin typeface="Aptos" panose="020B0004020202020204" pitchFamily="34" charset="0"/>
              </a:rPr>
              <a:t>that were flagged with code </a:t>
            </a:r>
            <a:r>
              <a:rPr lang="en-US" b="1" dirty="0">
                <a:solidFill>
                  <a:srgbClr val="2C363A"/>
                </a:solidFill>
                <a:highlight>
                  <a:srgbClr val="FFFFFF"/>
                </a:highlight>
                <a:latin typeface="Aptos" panose="020B0004020202020204" pitchFamily="34" charset="0"/>
              </a:rPr>
              <a:t>405 (</a:t>
            </a:r>
            <a:r>
              <a:rPr lang="en-US" dirty="0">
                <a:solidFill>
                  <a:srgbClr val="2C363A"/>
                </a:solidFill>
                <a:highlight>
                  <a:srgbClr val="FFFFFF"/>
                </a:highlight>
                <a:latin typeface="Aptos" panose="020B0004020202020204" pitchFamily="34" charset="0"/>
              </a:rPr>
              <a:t>Usage Limit "CONTACTLESS" Response)</a:t>
            </a:r>
          </a:p>
          <a:p>
            <a:pPr marL="342900" indent="-342900">
              <a:buFont typeface="Arial" panose="020B0604020202020204" pitchFamily="34" charset="0"/>
              <a:buChar char="•"/>
            </a:pPr>
            <a:endParaRPr lang="en-US" dirty="0">
              <a:solidFill>
                <a:srgbClr val="2C363A"/>
              </a:solidFill>
              <a:highlight>
                <a:srgbClr val="FFFFFF"/>
              </a:highlight>
              <a:latin typeface="Aptos" panose="020B0004020202020204" pitchFamily="34" charset="0"/>
            </a:endParaRPr>
          </a:p>
          <a:p>
            <a:pPr marL="342900" indent="-342900">
              <a:buFont typeface="Arial" panose="020B0604020202020204" pitchFamily="34" charset="0"/>
              <a:buChar char="•"/>
            </a:pPr>
            <a:r>
              <a:rPr lang="en-US" b="1" dirty="0">
                <a:solidFill>
                  <a:srgbClr val="2C363A"/>
                </a:solidFill>
                <a:highlight>
                  <a:srgbClr val="FFFFFF"/>
                </a:highlight>
                <a:latin typeface="Aptos" panose="020B0004020202020204" pitchFamily="34" charset="0"/>
              </a:rPr>
              <a:t>1.7% were transactions </a:t>
            </a:r>
            <a:r>
              <a:rPr lang="en-US" dirty="0">
                <a:solidFill>
                  <a:srgbClr val="2C363A"/>
                </a:solidFill>
                <a:highlight>
                  <a:srgbClr val="FFFFFF"/>
                </a:highlight>
                <a:latin typeface="Aptos" panose="020B0004020202020204" pitchFamily="34" charset="0"/>
              </a:rPr>
              <a:t>with result code </a:t>
            </a:r>
            <a:r>
              <a:rPr lang="en-US" b="1" dirty="0">
                <a:solidFill>
                  <a:srgbClr val="2C363A"/>
                </a:solidFill>
                <a:highlight>
                  <a:srgbClr val="FFFFFF"/>
                </a:highlight>
                <a:latin typeface="Aptos" panose="020B0004020202020204" pitchFamily="34" charset="0"/>
              </a:rPr>
              <a:t>51</a:t>
            </a:r>
            <a:r>
              <a:rPr lang="en-US" dirty="0">
                <a:solidFill>
                  <a:srgbClr val="2C363A"/>
                </a:solidFill>
                <a:highlight>
                  <a:srgbClr val="FFFFFF"/>
                </a:highlight>
                <a:latin typeface="Aptos" panose="020B0004020202020204" pitchFamily="34" charset="0"/>
              </a:rPr>
              <a:t> meaning </a:t>
            </a:r>
            <a:r>
              <a:rPr lang="en-US" b="1" dirty="0">
                <a:solidFill>
                  <a:srgbClr val="2C363A"/>
                </a:solidFill>
                <a:highlight>
                  <a:srgbClr val="FFFFFF"/>
                </a:highlight>
                <a:latin typeface="Aptos" panose="020B0004020202020204" pitchFamily="34" charset="0"/>
              </a:rPr>
              <a:t>"Not sufficient funds".</a:t>
            </a:r>
          </a:p>
        </p:txBody>
      </p:sp>
      <p:graphicFrame>
        <p:nvGraphicFramePr>
          <p:cNvPr id="2" name="Chart 1">
            <a:extLst>
              <a:ext uri="{FF2B5EF4-FFF2-40B4-BE49-F238E27FC236}">
                <a16:creationId xmlns:a16="http://schemas.microsoft.com/office/drawing/2014/main" id="{FA07EFBF-EB3E-4E01-9C1C-56D2841E7A26}"/>
              </a:ext>
            </a:extLst>
          </p:cNvPr>
          <p:cNvGraphicFramePr>
            <a:graphicFrameLocks/>
          </p:cNvGraphicFramePr>
          <p:nvPr>
            <p:extLst>
              <p:ext uri="{D42A27DB-BD31-4B8C-83A1-F6EECF244321}">
                <p14:modId xmlns:p14="http://schemas.microsoft.com/office/powerpoint/2010/main" val="1600287262"/>
              </p:ext>
            </p:extLst>
          </p:nvPr>
        </p:nvGraphicFramePr>
        <p:xfrm>
          <a:off x="208110" y="1039028"/>
          <a:ext cx="3924051" cy="306741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 name="Chart 2">
            <a:extLst>
              <a:ext uri="{FF2B5EF4-FFF2-40B4-BE49-F238E27FC236}">
                <a16:creationId xmlns:a16="http://schemas.microsoft.com/office/drawing/2014/main" id="{46350339-5DB7-4613-8F27-997A91A0059D}"/>
              </a:ext>
            </a:extLst>
          </p:cNvPr>
          <p:cNvGraphicFramePr>
            <a:graphicFrameLocks/>
          </p:cNvGraphicFramePr>
          <p:nvPr>
            <p:extLst>
              <p:ext uri="{D42A27DB-BD31-4B8C-83A1-F6EECF244321}">
                <p14:modId xmlns:p14="http://schemas.microsoft.com/office/powerpoint/2010/main" val="777679965"/>
              </p:ext>
            </p:extLst>
          </p:nvPr>
        </p:nvGraphicFramePr>
        <p:xfrm>
          <a:off x="4339463" y="1039028"/>
          <a:ext cx="6540740" cy="30832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003013100"/>
      </p:ext>
    </p:extLst>
  </p:cSld>
  <p:clrMapOvr>
    <a:overrideClrMapping bg1="dk1" tx1="lt1" bg2="dk2" tx2="lt2" accent1="accent1" accent2="accent2" accent3="accent3" accent4="accent4" accent5="accent5" accent6="accent6" hlink="hlink" folHlink="folHlink"/>
  </p:clrMapOvr>
</p:sld>
</file>

<file path=ppt/theme/_rels/themeOverride1.xml.rels><?xml version="1.0" encoding="UTF-8" standalone="yes"?>
<Relationships xmlns="http://schemas.openxmlformats.org/package/2006/relationships"><Relationship Id="rId1" Type="http://schemas.openxmlformats.org/officeDocument/2006/relationships/image" Target="../media/image3.jpeg"/></Relationships>
</file>

<file path=ppt/theme/_rels/themeOverride2.xml.rels><?xml version="1.0" encoding="UTF-8" standalone="yes"?>
<Relationships xmlns="http://schemas.openxmlformats.org/package/2006/relationships"><Relationship Id="rId1" Type="http://schemas.openxmlformats.org/officeDocument/2006/relationships/image" Target="../media/image3.jpeg"/></Relationships>
</file>

<file path=ppt/theme/_rels/themeOverride3.xml.rels><?xml version="1.0" encoding="UTF-8" standalone="yes"?>
<Relationships xmlns="http://schemas.openxmlformats.org/package/2006/relationships"><Relationship Id="rId1" Type="http://schemas.openxmlformats.org/officeDocument/2006/relationships/image" Target="../media/image3.jpeg"/></Relationships>
</file>

<file path=ppt/theme/_rels/themeOverride4.xml.rels><?xml version="1.0" encoding="UTF-8" standalone="yes"?>
<Relationships xmlns="http://schemas.openxmlformats.org/package/2006/relationships"><Relationship Id="rId1" Type="http://schemas.openxmlformats.org/officeDocument/2006/relationships/image" Target="../media/image3.jpeg"/></Relationships>
</file>

<file path=ppt/theme/_rels/themeOverride5.xml.rels><?xml version="1.0" encoding="UTF-8" standalone="yes"?>
<Relationships xmlns="http://schemas.openxmlformats.org/package/2006/relationships"><Relationship Id="rId1" Type="http://schemas.openxmlformats.org/officeDocument/2006/relationships/image" Target="../media/image3.jpeg"/></Relationships>
</file>

<file path=ppt/theme/_rels/themeOverride6.xml.rels><?xml version="1.0" encoding="UTF-8" standalone="yes"?>
<Relationships xmlns="http://schemas.openxmlformats.org/package/2006/relationships"><Relationship Id="rId1" Type="http://schemas.openxmlformats.org/officeDocument/2006/relationships/image" Target="../media/image3.jpeg"/></Relationships>
</file>

<file path=ppt/theme/_rels/themeOverride7.xml.rels><?xml version="1.0" encoding="UTF-8" standalone="yes"?>
<Relationships xmlns="http://schemas.openxmlformats.org/package/2006/relationships"><Relationship Id="rId1" Type="http://schemas.openxmlformats.org/officeDocument/2006/relationships/image" Target="../media/image3.jpeg"/></Relationships>
</file>

<file path=ppt/theme/_rels/themeOverride8.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DividendVTI">
  <a:themeElements>
    <a:clrScheme name="AnalogousFromDarkSeedLeftStep">
      <a:dk1>
        <a:srgbClr val="000000"/>
      </a:dk1>
      <a:lt1>
        <a:srgbClr val="FFFFFF"/>
      </a:lt1>
      <a:dk2>
        <a:srgbClr val="1B2830"/>
      </a:dk2>
      <a:lt2>
        <a:srgbClr val="F1F3F0"/>
      </a:lt2>
      <a:accent1>
        <a:srgbClr val="A629E7"/>
      </a:accent1>
      <a:accent2>
        <a:srgbClr val="592FD9"/>
      </a:accent2>
      <a:accent3>
        <a:srgbClr val="294AE7"/>
      </a:accent3>
      <a:accent4>
        <a:srgbClr val="1787D5"/>
      </a:accent4>
      <a:accent5>
        <a:srgbClr val="22BFBE"/>
      </a:accent5>
      <a:accent6>
        <a:srgbClr val="16C67B"/>
      </a:accent6>
      <a:hlink>
        <a:srgbClr val="3897A9"/>
      </a:hlink>
      <a:folHlink>
        <a:srgbClr val="7F7F7F"/>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Override>
</file>

<file path=ppt/theme/themeOverride2.xml><?xml version="1.0" encoding="utf-8"?>
<a:themeOverride xmlns:a="http://schemas.openxmlformats.org/drawingml/2006/main">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Override>
</file>

<file path=ppt/theme/themeOverride3.xml><?xml version="1.0" encoding="utf-8"?>
<a:themeOverride xmlns:a="http://schemas.openxmlformats.org/drawingml/2006/main">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Override>
</file>

<file path=ppt/theme/themeOverride4.xml><?xml version="1.0" encoding="utf-8"?>
<a:themeOverride xmlns:a="http://schemas.openxmlformats.org/drawingml/2006/main">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Override>
</file>

<file path=ppt/theme/themeOverride5.xml><?xml version="1.0" encoding="utf-8"?>
<a:themeOverride xmlns:a="http://schemas.openxmlformats.org/drawingml/2006/main">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Override>
</file>

<file path=ppt/theme/themeOverride6.xml><?xml version="1.0" encoding="utf-8"?>
<a:themeOverride xmlns:a="http://schemas.openxmlformats.org/drawingml/2006/main">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Override>
</file>

<file path=ppt/theme/themeOverride7.xml><?xml version="1.0" encoding="utf-8"?>
<a:themeOverride xmlns:a="http://schemas.openxmlformats.org/drawingml/2006/main">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Override>
</file>

<file path=ppt/theme/themeOverride8.xml><?xml version="1.0" encoding="utf-8"?>
<a:themeOverride xmlns:a="http://schemas.openxmlformats.org/drawingml/2006/main">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Override>
</file>

<file path=docProps/app.xml><?xml version="1.0" encoding="utf-8"?>
<Properties xmlns="http://schemas.openxmlformats.org/officeDocument/2006/extended-properties" xmlns:vt="http://schemas.openxmlformats.org/officeDocument/2006/docPropsVTypes">
  <TotalTime>592</TotalTime>
  <Words>3228</Words>
  <Application>Microsoft Office PowerPoint</Application>
  <PresentationFormat>Ευρεία οθόνη</PresentationFormat>
  <Paragraphs>747</Paragraphs>
  <Slides>23</Slides>
  <Notes>22</Notes>
  <HiddenSlides>0</HiddenSlides>
  <MMClips>0</MMClips>
  <ScaleCrop>false</ScaleCrop>
  <HeadingPairs>
    <vt:vector size="6" baseType="variant">
      <vt:variant>
        <vt:lpstr>Γραμματοσειρές που χρησιμοποιούνται</vt:lpstr>
      </vt:variant>
      <vt:variant>
        <vt:i4>8</vt:i4>
      </vt:variant>
      <vt:variant>
        <vt:lpstr>Θέμα</vt:lpstr>
      </vt:variant>
      <vt:variant>
        <vt:i4>1</vt:i4>
      </vt:variant>
      <vt:variant>
        <vt:lpstr>Τίτλοι διαφανειών</vt:lpstr>
      </vt:variant>
      <vt:variant>
        <vt:i4>23</vt:i4>
      </vt:variant>
    </vt:vector>
  </HeadingPairs>
  <TitlesOfParts>
    <vt:vector size="32" baseType="lpstr">
      <vt:lpstr>Aptos</vt:lpstr>
      <vt:lpstr>Aptos Narrow</vt:lpstr>
      <vt:lpstr>Arial</vt:lpstr>
      <vt:lpstr>Calibri</vt:lpstr>
      <vt:lpstr>Courier New</vt:lpstr>
      <vt:lpstr>Gill Sans MT</vt:lpstr>
      <vt:lpstr>Times New Roman</vt:lpstr>
      <vt:lpstr>Wingdings 2</vt:lpstr>
      <vt:lpstr>DividendVTI</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Vagelis Intzoglou</dc:creator>
  <cp:lastModifiedBy>ZOI SOTIRIOU</cp:lastModifiedBy>
  <cp:revision>96</cp:revision>
  <dcterms:created xsi:type="dcterms:W3CDTF">2024-10-13T14:50:58Z</dcterms:created>
  <dcterms:modified xsi:type="dcterms:W3CDTF">2024-11-12T08:44:27Z</dcterms:modified>
</cp:coreProperties>
</file>