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</p:sldIdLst>
  <p:sldSz cx="9144000" cy="5143500" type="screen16x9"/>
  <p:notesSz cx="6858000" cy="9144000"/>
  <p:embeddedFontLst>
    <p:embeddedFont>
      <p:font typeface="Alfa Slab One" charset="0"/>
      <p:regular r:id="rId70"/>
    </p:embeddedFont>
    <p:embeddedFont>
      <p:font typeface="Proxima Nova" charset="0"/>
      <p:regular r:id="rId71"/>
      <p:bold r:id="rId72"/>
      <p:italic r:id="rId73"/>
      <p:boldItalic r:id="rId7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80236EB-A81C-4850-81C3-E03105B20AE8}">
  <a:tblStyle styleId="{280236EB-A81C-4850-81C3-E03105B20A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7" d="100"/>
          <a:sy n="157" d="100"/>
        </p:scale>
        <p:origin x="-294" y="-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4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1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899633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1ca39a92a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101ca39a92a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fc6f5fe6a7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fc6f5fe6a7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fc6f5fe6a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fc6f5fe6a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0201e1057a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0201e1057a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fc6f5fe6a7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fc6f5fe6a7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0201e1057a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0201e1057a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0605b2a36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0605b2a36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01ca39a92a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01ca39a92a_0_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01ca39a92a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01ca39a92a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01ca39a92a_0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01ca39a92a_0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01ca39a92a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01ca39a92a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201e1057a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201e1057a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497a344eb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0497a344eb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0201e1057a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0201e1057a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0201e1057a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0201e1057a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0201e1057a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0201e1057a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0201e1057a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0201e1057a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fc6f5fe6a7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fc6f5fe6a7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0201e1057a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0201e1057a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01ca39a92a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01ca39a92a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01ca39a92a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101ca39a92a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fc6f5fe6a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fc6f5fe6a7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1ca39a92a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01ca39a92a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fc6f5fe6a7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fc6f5fe6a7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cfbbc07c29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cfbbc07c29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fc6f5fe6a7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fc6f5fe6a7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fc6f5fe6a7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fc6f5fe6a7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fc6f5fe6a7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fc6f5fe6a7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033ebe42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033ebe422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02f25944d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102f25944d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102f25944dd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102f25944dd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cfbbc07c29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cfbbc07c29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cfbbc07c29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cfbbc07c29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201e1057a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0201e1057a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cfbbc07c29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cfbbc07c29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cfbbc07c29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cfbbc07c29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cfbbc07c29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cfbbc07c29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cfbbc07c29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cfbbc07c29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cfbbc07c2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cfbbc07c2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cfbbc07c2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cfbbc07c2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cfbbc07c2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cfbbc07c29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cfbbc07c2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cfbbc07c2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cfbbc07c2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cfbbc07c2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cfbbc07c2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cfbbc07c29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0201e1057a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0201e1057a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cfbbc07c2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cfbbc07c29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cfbbc07c29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cfbbc07c29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cfbbc07c29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cfbbc07c29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cfbbc07c29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cfbbc07c29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cfbbc07c29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cfbbc07c29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cfbbc07c29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cfbbc07c29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cfbbc07c29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cfbbc07c29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cfbbc07c29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cfbbc07c29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cfbbc07c29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cfbbc07c29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cfbbc07c29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cfbbc07c29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1ca39a92a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01ca39a92a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cfbbc07c29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" name="Google Shape;697;gcfbbc07c29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cfbbc07c29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cfbbc07c29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cfbbc07c29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cfbbc07c29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cfbbc07c29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cfbbc07c29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cfbbc07c29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cfbbc07c29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cfbbc07c29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cfbbc07c29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102926d7a9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102926d7a9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102926d7a9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0" name="Google Shape;760;g102926d7a99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fbbc07c29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cfbbc07c29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201e1057a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0201e1057a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01ca39a92a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01ca39a92a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409.4842v1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hyperlink" Target="https://aclanthology.org/P17-1052.pdf" TargetMode="Externa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409.4842v1.pd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arxiv.org/pdf/1811.12456.pdf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9.png"/><Relationship Id="rId4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1.png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rxiv.org/pdf/1811.12456.pdf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4.png"/><Relationship Id="rId4" Type="http://schemas.openxmlformats.org/officeDocument/2006/relationships/hyperlink" Target="https://aclanthology.org/P17-1052.pdf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03.01271.pdf" TargetMode="Externa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08.12014.pdf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1.png"/><Relationship Id="rId4" Type="http://schemas.openxmlformats.org/officeDocument/2006/relationships/hyperlink" Target="https://arxiv.org/pdf/1810.04805.pdf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08.12014.pdf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11.12456.pdf" TargetMode="External"/><Relationship Id="rId7" Type="http://schemas.openxmlformats.org/officeDocument/2006/relationships/hyperlink" Target="https://arxiv.org/pdf/1810.04805.pdf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arxiv.org/pdf/2008.12014.pdf" TargetMode="External"/><Relationship Id="rId5" Type="http://schemas.openxmlformats.org/officeDocument/2006/relationships/hyperlink" Target="https://direct.mit.edu/neco/article/9/8/1735/6109/Long-Short-Term-Memory" TargetMode="External"/><Relationship Id="rId4" Type="http://schemas.openxmlformats.org/officeDocument/2006/relationships/hyperlink" Target="https://arxiv.org/pdf/1803.01271.pdf" TargetMode="Externa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gr/imgres?imgurl=https://online-learning.harvard.edu/sites/default/files/styles/header/public/course/0_FSm3GZEOmBWA8k-4.jpg?itok=8ado_ZOi&amp;imgrefurl=https://online-learning.harvard.edu/course/advanced-quantitative-research-methodology-0&amp;tbnid=Eg1z5auPl15cOM&amp;vet=12ahUKEwi0pM_Qw5r0AhVxXeUKHdAZCDwQMygvegUIARCOAg..i&amp;docid=a4S72RMM7Q8vXM&amp;w=530&amp;h=300&amp;q=methodology&amp;hl=el&amp;ved=2ahUKEwi0pM_Qw5r0AhVxXeUKHdAZCDwQMygvegUIARCOAg" TargetMode="External"/><Relationship Id="rId3" Type="http://schemas.openxmlformats.org/officeDocument/2006/relationships/hyperlink" Target="https://arxiv.org/abs/1512.00567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google.gr/imgres?imgurl=https://img.freepik.com/free-vector/cartoon-retro-bank-building-courthouse-with-columns-illustration-isolated-white_53562-8133.jpg?size=626&amp;ext=jpg&amp;imgrefurl=https://www.freepik.com/premium-vector/cartoon-retro-bank-building-courthouse-with-columns-illustration-isolated-white_6178473.htm&amp;tbnid=OBMMVs8Ps6BJ6M&amp;vet=12ahUKEwi6-7Cdppr0AhVRybsIHV2bAIsQMygCegUIARCrAQ..i&amp;docid=s3NLby2m8BokoM&amp;w=626&amp;h=512&amp;q=bank%20cartoon&amp;hl=el&amp;ved=2ahUKEwi6-7Cdppr0AhVRybsIHV2bAIsQMygCegUIARCrAQ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google.gr/url?sa=i&amp;url=https://stock.adobe.com/search?k=cartoon+office+background&amp;psig=AOvVaw1LWuAIjpYMv44k4dtgkkJ9&amp;ust=1637063200346000&amp;source=images&amp;cd=vfe&amp;ved=0CAsQjRxqFwoTCMCQue-lmvQCFQAAAAAdAAAAABAD" TargetMode="Externa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0526" y="183350"/>
            <a:ext cx="5482952" cy="137074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95800" y="1554100"/>
            <a:ext cx="7952400" cy="3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latin typeface="Times New Roman"/>
                <a:ea typeface="Times New Roman"/>
                <a:cs typeface="Times New Roman"/>
                <a:sym typeface="Times New Roman"/>
              </a:rPr>
              <a:t>Thesis</a:t>
            </a:r>
            <a:endParaRPr sz="2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latin typeface="Times New Roman"/>
                <a:ea typeface="Times New Roman"/>
                <a:cs typeface="Times New Roman"/>
                <a:sym typeface="Times New Roman"/>
              </a:rPr>
              <a:t>Loan risk assessment from Greek legal reports</a:t>
            </a:r>
            <a:endParaRPr sz="21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Georgios </a:t>
            </a:r>
            <a:r>
              <a:rPr lang="en-GB" dirty="0" err="1">
                <a:latin typeface="Times New Roman"/>
                <a:ea typeface="Times New Roman"/>
                <a:cs typeface="Times New Roman"/>
                <a:sym typeface="Times New Roman"/>
              </a:rPr>
              <a:t>Kekkis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F3352021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Academic supervisor: </a:t>
            </a:r>
            <a:r>
              <a:rPr lang="en-GB" dirty="0" err="1">
                <a:latin typeface="Times New Roman"/>
                <a:ea typeface="Times New Roman"/>
                <a:cs typeface="Times New Roman"/>
                <a:sym typeface="Times New Roman"/>
              </a:rPr>
              <a:t>Prodromos</a:t>
            </a: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dirty="0" err="1">
                <a:latin typeface="Times New Roman"/>
                <a:ea typeface="Times New Roman"/>
                <a:cs typeface="Times New Roman"/>
                <a:sym typeface="Times New Roman"/>
              </a:rPr>
              <a:t>Malakasiotis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NBG supervisor: </a:t>
            </a:r>
            <a:r>
              <a:rPr lang="en-GB" dirty="0" err="1">
                <a:latin typeface="Times New Roman"/>
                <a:ea typeface="Times New Roman"/>
                <a:cs typeface="Times New Roman"/>
                <a:sym typeface="Times New Roman"/>
              </a:rPr>
              <a:t>Nikolaos</a:t>
            </a: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dirty="0" err="1">
                <a:latin typeface="Times New Roman"/>
                <a:ea typeface="Times New Roman"/>
                <a:cs typeface="Times New Roman"/>
                <a:sym typeface="Times New Roman"/>
              </a:rPr>
              <a:t>Bogdos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Times New Roman"/>
                <a:ea typeface="Times New Roman"/>
                <a:cs typeface="Times New Roman"/>
                <a:sym typeface="Times New Roman"/>
              </a:rPr>
              <a:t>Athens, November 2021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/>
          <p:nvPr/>
        </p:nvSpPr>
        <p:spPr>
          <a:xfrm>
            <a:off x="795300" y="61600"/>
            <a:ext cx="7553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10-fold Cross Validation with Stratified Sampling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0" name="Google Shape;19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14300"/>
            <a:ext cx="8839201" cy="4151888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/>
          <p:nvPr/>
        </p:nvSpPr>
        <p:spPr>
          <a:xfrm>
            <a:off x="795300" y="61600"/>
            <a:ext cx="7553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10-fold Cross Validation with Stratified Sampling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5461800" y="738175"/>
            <a:ext cx="3682200" cy="46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n each round we apply stratified sampling to form the validations sets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We keep the model’s predictions on the validation and test sets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The final predictions on the test set are formed by taking the simple or the weighted average of the predictions of each fold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8" name="Google Shape;19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14300"/>
            <a:ext cx="5157000" cy="386364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5" name="Google Shape;20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/>
          <p:nvPr/>
        </p:nvSpPr>
        <p:spPr>
          <a:xfrm>
            <a:off x="723025" y="691425"/>
            <a:ext cx="1930200" cy="36411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5"/>
          <p:cNvSpPr/>
          <p:nvPr/>
        </p:nvSpPr>
        <p:spPr>
          <a:xfrm>
            <a:off x="1859000" y="877375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5"/>
          <p:cNvSpPr/>
          <p:nvPr/>
        </p:nvSpPr>
        <p:spPr>
          <a:xfrm>
            <a:off x="1880500" y="1700525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5"/>
          <p:cNvSpPr/>
          <p:nvPr/>
        </p:nvSpPr>
        <p:spPr>
          <a:xfrm>
            <a:off x="1880500" y="1288950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5"/>
          <p:cNvSpPr/>
          <p:nvPr/>
        </p:nvSpPr>
        <p:spPr>
          <a:xfrm>
            <a:off x="1859000" y="2123463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5"/>
          <p:cNvSpPr/>
          <p:nvPr/>
        </p:nvSpPr>
        <p:spPr>
          <a:xfrm>
            <a:off x="1859000" y="2569138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5"/>
          <p:cNvSpPr/>
          <p:nvPr/>
        </p:nvSpPr>
        <p:spPr>
          <a:xfrm>
            <a:off x="1859000" y="2941900"/>
            <a:ext cx="4002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5"/>
          <p:cNvSpPr/>
          <p:nvPr/>
        </p:nvSpPr>
        <p:spPr>
          <a:xfrm>
            <a:off x="1777250" y="3860700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5"/>
          <p:cNvSpPr/>
          <p:nvPr/>
        </p:nvSpPr>
        <p:spPr>
          <a:xfrm>
            <a:off x="890750" y="3827575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5"/>
          <p:cNvSpPr/>
          <p:nvPr/>
        </p:nvSpPr>
        <p:spPr>
          <a:xfrm>
            <a:off x="890738" y="2941875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5"/>
          <p:cNvSpPr/>
          <p:nvPr/>
        </p:nvSpPr>
        <p:spPr>
          <a:xfrm>
            <a:off x="906125" y="2525100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5"/>
          <p:cNvSpPr/>
          <p:nvPr/>
        </p:nvSpPr>
        <p:spPr>
          <a:xfrm>
            <a:off x="906125" y="2056175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5"/>
          <p:cNvSpPr/>
          <p:nvPr/>
        </p:nvSpPr>
        <p:spPr>
          <a:xfrm>
            <a:off x="913100" y="1647063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5"/>
          <p:cNvSpPr/>
          <p:nvPr/>
        </p:nvSpPr>
        <p:spPr>
          <a:xfrm>
            <a:off x="906125" y="1262213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5"/>
          <p:cNvSpPr/>
          <p:nvPr/>
        </p:nvSpPr>
        <p:spPr>
          <a:xfrm>
            <a:off x="913100" y="841850"/>
            <a:ext cx="777900" cy="3210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5"/>
          <p:cNvSpPr txBox="1">
            <a:spLocks noGrp="1"/>
          </p:cNvSpPr>
          <p:nvPr>
            <p:ph type="title" idx="4294967295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400863" y="838575"/>
            <a:ext cx="585300" cy="33468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5"/>
          <p:cNvSpPr/>
          <p:nvPr/>
        </p:nvSpPr>
        <p:spPr>
          <a:xfrm>
            <a:off x="4692825" y="838563"/>
            <a:ext cx="585300" cy="33468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5"/>
          <p:cNvSpPr/>
          <p:nvPr/>
        </p:nvSpPr>
        <p:spPr>
          <a:xfrm>
            <a:off x="5984813" y="838575"/>
            <a:ext cx="585300" cy="33468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9" name="Google Shape;229;p25" descr="{&quot;type&quot;:&quot;$$&quot;,&quot;aid&quot;:null,&quot;font&quot;:{&quot;family&quot;:&quot;Arial&quot;,&quot;size&quot;:18,&quot;color&quot;:&quot;#000000&quot;},&quot;backgroundColorModified&quot;:null,&quot;code&quot;:&quot;$$risk,\\,\\epsilon\\,\\mathbb{R}$$&quot;,&quot;id&quot;:&quot;7&quot;,&quot;backgroundColor&quot;:&quot;#FFFFFF&quot;,&quot;ts&quot;:1637321492670,&quot;cs&quot;:&quot;bLiqrUU9DLnafg2B9iHJ/g==&quot;,&quot;size&quot;:{&quot;width&quot;:102.83333333333333,&quot;height&quot;:25}}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8350" y="2392915"/>
            <a:ext cx="979488" cy="23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5"/>
          <p:cNvSpPr txBox="1"/>
          <p:nvPr/>
        </p:nvSpPr>
        <p:spPr>
          <a:xfrm>
            <a:off x="963200" y="7981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προς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p25"/>
          <p:cNvSpPr txBox="1"/>
          <p:nvPr/>
        </p:nvSpPr>
        <p:spPr>
          <a:xfrm>
            <a:off x="963200" y="11983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την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2" name="Google Shape;232;p25"/>
          <p:cNvSpPr txBox="1"/>
          <p:nvPr/>
        </p:nvSpPr>
        <p:spPr>
          <a:xfrm>
            <a:off x="963200" y="15985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εθνικη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3" name="Google Shape;233;p25"/>
          <p:cNvSpPr txBox="1"/>
          <p:nvPr/>
        </p:nvSpPr>
        <p:spPr>
          <a:xfrm>
            <a:off x="883850" y="2016575"/>
            <a:ext cx="83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τραπεζα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25"/>
          <p:cNvSpPr txBox="1"/>
          <p:nvPr/>
        </p:nvSpPr>
        <p:spPr>
          <a:xfrm>
            <a:off x="956225" y="2434600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της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25"/>
          <p:cNvSpPr txBox="1"/>
          <p:nvPr/>
        </p:nvSpPr>
        <p:spPr>
          <a:xfrm>
            <a:off x="913100" y="2834813"/>
            <a:ext cx="77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ελλαδος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25"/>
          <p:cNvSpPr txBox="1"/>
          <p:nvPr/>
        </p:nvSpPr>
        <p:spPr>
          <a:xfrm>
            <a:off x="1182025" y="3311400"/>
            <a:ext cx="195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Times New Roman"/>
                <a:ea typeface="Times New Roman"/>
                <a:cs typeface="Times New Roman"/>
                <a:sym typeface="Times New Roman"/>
              </a:rPr>
              <a:t>...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856100" y="3787988"/>
            <a:ext cx="89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κινδυνου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25"/>
          <p:cNvSpPr txBox="1"/>
          <p:nvPr/>
        </p:nvSpPr>
        <p:spPr>
          <a:xfrm rot="-5400000">
            <a:off x="-405575" y="2371650"/>
            <a:ext cx="1606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Times New Roman"/>
                <a:ea typeface="Times New Roman"/>
                <a:cs typeface="Times New Roman"/>
                <a:sym typeface="Times New Roman"/>
              </a:rPr>
              <a:t>Legal report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25"/>
          <p:cNvSpPr txBox="1"/>
          <p:nvPr/>
        </p:nvSpPr>
        <p:spPr>
          <a:xfrm>
            <a:off x="1720250" y="7981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Google Shape;240;p25"/>
          <p:cNvSpPr txBox="1"/>
          <p:nvPr/>
        </p:nvSpPr>
        <p:spPr>
          <a:xfrm>
            <a:off x="1720250" y="11983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25"/>
          <p:cNvSpPr txBox="1"/>
          <p:nvPr/>
        </p:nvSpPr>
        <p:spPr>
          <a:xfrm>
            <a:off x="1720250" y="159856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25"/>
          <p:cNvSpPr txBox="1"/>
          <p:nvPr/>
        </p:nvSpPr>
        <p:spPr>
          <a:xfrm>
            <a:off x="1720250" y="2016588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25"/>
          <p:cNvSpPr txBox="1"/>
          <p:nvPr/>
        </p:nvSpPr>
        <p:spPr>
          <a:xfrm>
            <a:off x="1720250" y="2434600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4" name="Google Shape;244;p25"/>
          <p:cNvSpPr txBox="1"/>
          <p:nvPr/>
        </p:nvSpPr>
        <p:spPr>
          <a:xfrm>
            <a:off x="1720250" y="2834813"/>
            <a:ext cx="67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p25"/>
          <p:cNvSpPr txBox="1"/>
          <p:nvPr/>
        </p:nvSpPr>
        <p:spPr>
          <a:xfrm>
            <a:off x="1720250" y="3787988"/>
            <a:ext cx="89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i="1">
                <a:latin typeface="Times New Roman"/>
                <a:ea typeface="Times New Roman"/>
                <a:cs typeface="Times New Roman"/>
                <a:sym typeface="Times New Roman"/>
              </a:rPr>
              <a:t>x</a:t>
            </a:r>
            <a:r>
              <a:rPr lang="en-GB" sz="1600" i="1" baseline="-25000">
                <a:latin typeface="Times New Roman"/>
                <a:ea typeface="Times New Roman"/>
                <a:cs typeface="Times New Roman"/>
                <a:sym typeface="Times New Roman"/>
              </a:rPr>
              <a:t>max length</a:t>
            </a:r>
            <a:endParaRPr sz="1600" i="1" baseline="-2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25"/>
          <p:cNvSpPr txBox="1"/>
          <p:nvPr/>
        </p:nvSpPr>
        <p:spPr>
          <a:xfrm>
            <a:off x="1961450" y="3361688"/>
            <a:ext cx="195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Times New Roman"/>
                <a:ea typeface="Times New Roman"/>
                <a:cs typeface="Times New Roman"/>
                <a:sym typeface="Times New Roman"/>
              </a:rPr>
              <a:t>...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47" name="Google Shape;247;p25"/>
          <p:cNvCxnSpPr>
            <a:stCxn id="210" idx="3"/>
            <a:endCxn id="226" idx="1"/>
          </p:cNvCxnSpPr>
          <p:nvPr/>
        </p:nvCxnSpPr>
        <p:spPr>
          <a:xfrm>
            <a:off x="2653225" y="2511975"/>
            <a:ext cx="747600" cy="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8" name="Google Shape;248;p25"/>
          <p:cNvCxnSpPr>
            <a:stCxn id="226" idx="3"/>
            <a:endCxn id="227" idx="1"/>
          </p:cNvCxnSpPr>
          <p:nvPr/>
        </p:nvCxnSpPr>
        <p:spPr>
          <a:xfrm>
            <a:off x="3986163" y="2511975"/>
            <a:ext cx="706800" cy="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9" name="Google Shape;249;p25"/>
          <p:cNvCxnSpPr>
            <a:stCxn id="227" idx="3"/>
            <a:endCxn id="228" idx="1"/>
          </p:cNvCxnSpPr>
          <p:nvPr/>
        </p:nvCxnSpPr>
        <p:spPr>
          <a:xfrm>
            <a:off x="5278125" y="2511963"/>
            <a:ext cx="706800" cy="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0" name="Google Shape;250;p25"/>
          <p:cNvSpPr txBox="1"/>
          <p:nvPr/>
        </p:nvSpPr>
        <p:spPr>
          <a:xfrm rot="-5400000">
            <a:off x="1848950" y="2311875"/>
            <a:ext cx="3689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latin typeface="Times New Roman"/>
                <a:ea typeface="Times New Roman"/>
                <a:cs typeface="Times New Roman"/>
                <a:sym typeface="Times New Roman"/>
              </a:rPr>
              <a:t>Embeddings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25"/>
          <p:cNvSpPr txBox="1"/>
          <p:nvPr/>
        </p:nvSpPr>
        <p:spPr>
          <a:xfrm rot="-5400000">
            <a:off x="3141000" y="2311875"/>
            <a:ext cx="3689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latin typeface="Times New Roman"/>
                <a:ea typeface="Times New Roman"/>
                <a:cs typeface="Times New Roman"/>
                <a:sym typeface="Times New Roman"/>
              </a:rPr>
              <a:t>Encoder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 rot="-5400000">
            <a:off x="4432950" y="2311875"/>
            <a:ext cx="3689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latin typeface="Times New Roman"/>
                <a:ea typeface="Times New Roman"/>
                <a:cs typeface="Times New Roman"/>
                <a:sym typeface="Times New Roman"/>
              </a:rPr>
              <a:t>Regressor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3" name="Google Shape;253;p25"/>
          <p:cNvCxnSpPr>
            <a:stCxn id="228" idx="3"/>
          </p:cNvCxnSpPr>
          <p:nvPr/>
        </p:nvCxnSpPr>
        <p:spPr>
          <a:xfrm>
            <a:off x="6570113" y="2511975"/>
            <a:ext cx="750000" cy="3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4" name="Google Shape;25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"/>
          <p:cNvSpPr txBox="1">
            <a:spLocks noGrp="1"/>
          </p:cNvSpPr>
          <p:nvPr>
            <p:ph type="title" idx="4294967295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26"/>
          <p:cNvSpPr txBox="1">
            <a:spLocks noGrp="1"/>
          </p:cNvSpPr>
          <p:nvPr>
            <p:ph type="title" idx="4294967295"/>
          </p:nvPr>
        </p:nvSpPr>
        <p:spPr>
          <a:xfrm>
            <a:off x="3423441" y="1699438"/>
            <a:ext cx="229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Regression Metrics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1" name="Google Shape;2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278" y="2107903"/>
            <a:ext cx="7691450" cy="1538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268" name="Google Shape;268;p27"/>
          <p:cNvSpPr txBox="1">
            <a:spLocks noGrp="1"/>
          </p:cNvSpPr>
          <p:nvPr>
            <p:ph type="title" idx="4294967295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9" name="Google Shape;269;p27"/>
          <p:cNvSpPr/>
          <p:nvPr/>
        </p:nvSpPr>
        <p:spPr>
          <a:xfrm>
            <a:off x="1131313" y="2109075"/>
            <a:ext cx="2841900" cy="393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Simple Average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27"/>
          <p:cNvSpPr/>
          <p:nvPr/>
        </p:nvSpPr>
        <p:spPr>
          <a:xfrm>
            <a:off x="5087988" y="2109075"/>
            <a:ext cx="2841900" cy="393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Weighted Average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27"/>
          <p:cNvSpPr/>
          <p:nvPr/>
        </p:nvSpPr>
        <p:spPr>
          <a:xfrm>
            <a:off x="3109663" y="1295250"/>
            <a:ext cx="2841900" cy="393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Final estimations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72" name="Google Shape;272;p27"/>
          <p:cNvCxnSpPr>
            <a:stCxn id="271" idx="2"/>
            <a:endCxn id="269" idx="0"/>
          </p:cNvCxnSpPr>
          <p:nvPr/>
        </p:nvCxnSpPr>
        <p:spPr>
          <a:xfrm flipH="1">
            <a:off x="2552413" y="1688850"/>
            <a:ext cx="1978200" cy="4203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3" name="Google Shape;273;p27"/>
          <p:cNvCxnSpPr>
            <a:stCxn id="271" idx="2"/>
            <a:endCxn id="270" idx="0"/>
          </p:cNvCxnSpPr>
          <p:nvPr/>
        </p:nvCxnSpPr>
        <p:spPr>
          <a:xfrm>
            <a:off x="4530613" y="1688850"/>
            <a:ext cx="1978200" cy="4203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4" name="Google Shape;274;p27"/>
          <p:cNvSpPr txBox="1"/>
          <p:nvPr/>
        </p:nvSpPr>
        <p:spPr>
          <a:xfrm>
            <a:off x="833263" y="2971050"/>
            <a:ext cx="3438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Every estimation from the 10-fold Cross Validation has the same weight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75" name="Google Shape;275;p27"/>
          <p:cNvCxnSpPr>
            <a:stCxn id="269" idx="2"/>
            <a:endCxn id="274" idx="0"/>
          </p:cNvCxnSpPr>
          <p:nvPr/>
        </p:nvCxnSpPr>
        <p:spPr>
          <a:xfrm>
            <a:off x="2552263" y="2502675"/>
            <a:ext cx="0" cy="4683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6" name="Google Shape;276;p27"/>
          <p:cNvSpPr txBox="1"/>
          <p:nvPr/>
        </p:nvSpPr>
        <p:spPr>
          <a:xfrm>
            <a:off x="4707138" y="2971050"/>
            <a:ext cx="36036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Every estimation from the 10-fold Cross Validation has different weight depending on its MAE scores on the validation sets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77" name="Google Shape;277;p27"/>
          <p:cNvCxnSpPr>
            <a:stCxn id="270" idx="2"/>
            <a:endCxn id="276" idx="0"/>
          </p:cNvCxnSpPr>
          <p:nvPr/>
        </p:nvCxnSpPr>
        <p:spPr>
          <a:xfrm>
            <a:off x="6508938" y="2502675"/>
            <a:ext cx="0" cy="4683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8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28"/>
          <p:cNvSpPr txBox="1"/>
          <p:nvPr/>
        </p:nvSpPr>
        <p:spPr>
          <a:xfrm>
            <a:off x="265700" y="585750"/>
            <a:ext cx="5643000" cy="39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Dilated CNNs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84" name="Google Shape;28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0325" y="1684750"/>
            <a:ext cx="2847975" cy="16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9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0"/>
          <p:cNvSpPr txBox="1"/>
          <p:nvPr/>
        </p:nvSpPr>
        <p:spPr>
          <a:xfrm>
            <a:off x="3548663" y="159130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2222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Inception model architecture, image from </a:t>
            </a:r>
            <a:r>
              <a:rPr lang="en-GB" sz="1200">
                <a:solidFill>
                  <a:srgbClr val="3C78D8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Zhao, B., et al., 2017</a:t>
            </a:r>
            <a:endParaRPr sz="1200"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97" name="Google Shape;29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4200" y="286375"/>
            <a:ext cx="4962525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0"/>
          <p:cNvSpPr txBox="1"/>
          <p:nvPr/>
        </p:nvSpPr>
        <p:spPr>
          <a:xfrm>
            <a:off x="3548650" y="477420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Deep Pyramid CNN architecture, image from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Johnson, R., &amp; Zhang, T., 2017</a:t>
            </a:r>
            <a:r>
              <a:rPr lang="en-GB" sz="1200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rgbClr val="3C78D8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9" name="Google Shape;299;p30"/>
          <p:cNvSpPr txBox="1"/>
          <p:nvPr/>
        </p:nvSpPr>
        <p:spPr>
          <a:xfrm>
            <a:off x="0" y="492600"/>
            <a:ext cx="4050000" cy="46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 goal was to find an optimal combination of Inception and Pyramid models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An optimal combination would increase our model’s receptive field, thus catch long-term dependencies, and keep the computational 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omplexity at a feasible level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0" name="Google Shape;300;p30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1" name="Google Shape;301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45713" y="1960600"/>
            <a:ext cx="4919475" cy="2696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1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31"/>
          <p:cNvSpPr txBox="1"/>
          <p:nvPr/>
        </p:nvSpPr>
        <p:spPr>
          <a:xfrm>
            <a:off x="0" y="385050"/>
            <a:ext cx="4050000" cy="47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Parallel convolutions with different n-grams and dilation rates extract different feature maps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Each convolution pass its feature map to a Max Pooling layer with stride 2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Then the extracted feature maps (local contextualized embeddings) are combined into the concatenation matrix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Then the final regressor takes as input the normalized hypertoken matrix to form the final risk estimation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9" name="Google Shape;309;p31"/>
          <p:cNvSpPr txBox="1"/>
          <p:nvPr/>
        </p:nvSpPr>
        <p:spPr>
          <a:xfrm>
            <a:off x="5767625" y="4241250"/>
            <a:ext cx="1508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Inception block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0" name="Google Shape;31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7375" y="902225"/>
            <a:ext cx="4789200" cy="333903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p32"/>
          <p:cNvSpPr txBox="1"/>
          <p:nvPr/>
        </p:nvSpPr>
        <p:spPr>
          <a:xfrm>
            <a:off x="0" y="385050"/>
            <a:ext cx="4050000" cy="47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 concatenation matrix contains hypertokens of local contextualized embeddings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Each hypertoken representation is derived from different token neighbourhoods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As we increase the number of Inception blocks, every new hypertoken represents a wider and more abstract token neighbourhood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8" name="Google Shape;318;p32"/>
          <p:cNvSpPr txBox="1"/>
          <p:nvPr/>
        </p:nvSpPr>
        <p:spPr>
          <a:xfrm>
            <a:off x="5767625" y="4241250"/>
            <a:ext cx="1508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Inception block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9" name="Google Shape;31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7375" y="902225"/>
            <a:ext cx="4789200" cy="333903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3"/>
          <p:cNvSpPr txBox="1"/>
          <p:nvPr/>
        </p:nvSpPr>
        <p:spPr>
          <a:xfrm>
            <a:off x="3189325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326" name="Google Shape;326;p33"/>
          <p:cNvGraphicFramePr/>
          <p:nvPr/>
        </p:nvGraphicFramePr>
        <p:xfrm>
          <a:off x="0" y="775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2001175"/>
                <a:gridCol w="2001175"/>
              </a:tblGrid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1e-3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Convolution filters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Embedding size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Dropout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Regressor dropout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1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2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Inception blocks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Pooling size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27" name="Google Shape;327;p33"/>
          <p:cNvSpPr/>
          <p:nvPr/>
        </p:nvSpPr>
        <p:spPr>
          <a:xfrm>
            <a:off x="5745800" y="492600"/>
            <a:ext cx="15765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Inception block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8" name="Google Shape;328;p33"/>
          <p:cNvSpPr/>
          <p:nvPr/>
        </p:nvSpPr>
        <p:spPr>
          <a:xfrm>
            <a:off x="5663600" y="1285025"/>
            <a:ext cx="17409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Global Average Pooling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9" name="Google Shape;329;p33"/>
          <p:cNvSpPr/>
          <p:nvPr/>
        </p:nvSpPr>
        <p:spPr>
          <a:xfrm>
            <a:off x="5866700" y="2077450"/>
            <a:ext cx="13347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Dropout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33"/>
          <p:cNvSpPr/>
          <p:nvPr/>
        </p:nvSpPr>
        <p:spPr>
          <a:xfrm>
            <a:off x="5863850" y="3397725"/>
            <a:ext cx="13347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1" name="Google Shape;331;p33"/>
          <p:cNvSpPr/>
          <p:nvPr/>
        </p:nvSpPr>
        <p:spPr>
          <a:xfrm>
            <a:off x="5863850" y="4135300"/>
            <a:ext cx="13347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Output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2" name="Google Shape;332;p33"/>
          <p:cNvCxnSpPr>
            <a:stCxn id="327" idx="2"/>
            <a:endCxn id="328" idx="0"/>
          </p:cNvCxnSpPr>
          <p:nvPr/>
        </p:nvCxnSpPr>
        <p:spPr>
          <a:xfrm>
            <a:off x="6534050" y="985200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3" name="Google Shape;333;p33"/>
          <p:cNvCxnSpPr>
            <a:stCxn id="328" idx="2"/>
            <a:endCxn id="329" idx="0"/>
          </p:cNvCxnSpPr>
          <p:nvPr/>
        </p:nvCxnSpPr>
        <p:spPr>
          <a:xfrm>
            <a:off x="6534050" y="1777625"/>
            <a:ext cx="0" cy="2997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4" name="Google Shape;334;p33"/>
          <p:cNvCxnSpPr>
            <a:endCxn id="331" idx="0"/>
          </p:cNvCxnSpPr>
          <p:nvPr/>
        </p:nvCxnSpPr>
        <p:spPr>
          <a:xfrm>
            <a:off x="6531200" y="3890200"/>
            <a:ext cx="0" cy="2451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5" name="Google Shape;335;p33"/>
          <p:cNvCxnSpPr>
            <a:stCxn id="331" idx="2"/>
          </p:cNvCxnSpPr>
          <p:nvPr/>
        </p:nvCxnSpPr>
        <p:spPr>
          <a:xfrm>
            <a:off x="6531200" y="4627900"/>
            <a:ext cx="5700" cy="2136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6" name="Google Shape;336;p33"/>
          <p:cNvSpPr txBox="1"/>
          <p:nvPr/>
        </p:nvSpPr>
        <p:spPr>
          <a:xfrm>
            <a:off x="5610050" y="4841500"/>
            <a:ext cx="184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Estimated risk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7" name="Google Shape;337;p33"/>
          <p:cNvSpPr/>
          <p:nvPr/>
        </p:nvSpPr>
        <p:spPr>
          <a:xfrm>
            <a:off x="5866700" y="2737588"/>
            <a:ext cx="1334700" cy="4926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38" name="Google Shape;338;p33"/>
          <p:cNvCxnSpPr>
            <a:endCxn id="337" idx="0"/>
          </p:cNvCxnSpPr>
          <p:nvPr/>
        </p:nvCxnSpPr>
        <p:spPr>
          <a:xfrm>
            <a:off x="6534050" y="2570188"/>
            <a:ext cx="0" cy="1674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9" name="Google Shape;339;p33"/>
          <p:cNvCxnSpPr>
            <a:stCxn id="337" idx="2"/>
            <a:endCxn id="330" idx="0"/>
          </p:cNvCxnSpPr>
          <p:nvPr/>
        </p:nvCxnSpPr>
        <p:spPr>
          <a:xfrm flipH="1">
            <a:off x="6531350" y="3230188"/>
            <a:ext cx="2700" cy="1674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0" name="Google Shape;340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4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5"/>
          <p:cNvSpPr txBox="1"/>
          <p:nvPr/>
        </p:nvSpPr>
        <p:spPr>
          <a:xfrm>
            <a:off x="3548663" y="159130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2222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Inception model architecture, image from </a:t>
            </a:r>
            <a:r>
              <a:rPr lang="en-GB" sz="1200">
                <a:solidFill>
                  <a:srgbClr val="3C78D8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Zhao, B., et al., 2017</a:t>
            </a:r>
            <a:endParaRPr sz="1200"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52" name="Google Shape;35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4200" y="286375"/>
            <a:ext cx="4962525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5"/>
          <p:cNvSpPr txBox="1"/>
          <p:nvPr/>
        </p:nvSpPr>
        <p:spPr>
          <a:xfrm>
            <a:off x="0" y="544125"/>
            <a:ext cx="4050000" cy="45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 idea here was to put a state of the art sequence model on top of the Inception block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Consequently, the Bi-LSTM model with Attention was the best choice as we will see later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4" name="Google Shape;354;p35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55" name="Google Shape;355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24200" y="2472775"/>
            <a:ext cx="5119800" cy="158215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5"/>
          <p:cNvSpPr txBox="1"/>
          <p:nvPr/>
        </p:nvSpPr>
        <p:spPr>
          <a:xfrm>
            <a:off x="4125650" y="4096025"/>
            <a:ext cx="5049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LSTM gate, image from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Varsamopoulos, S., et al., 2019</a:t>
            </a:r>
            <a:endParaRPr sz="1200"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7" name="Google Shape;35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6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3" name="Google Shape;363;p36"/>
          <p:cNvSpPr txBox="1"/>
          <p:nvPr/>
        </p:nvSpPr>
        <p:spPr>
          <a:xfrm>
            <a:off x="0" y="1531050"/>
            <a:ext cx="4050000" cy="31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Concatenation matrix contains local contextualized embeddings derived from 4 different convolutions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Bi-LSTM takes as input the normalized concatenation matrix, thus a different document representation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This representation is still consisted of sequences of words, which are hypertokens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p36"/>
          <p:cNvSpPr txBox="1"/>
          <p:nvPr/>
        </p:nvSpPr>
        <p:spPr>
          <a:xfrm>
            <a:off x="5109275" y="4866300"/>
            <a:ext cx="2825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Inception block + Bi-LSTM + Attention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65" name="Google Shape;36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925" y="419150"/>
            <a:ext cx="4370101" cy="448235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37"/>
          <p:cNvSpPr txBox="1"/>
          <p:nvPr/>
        </p:nvSpPr>
        <p:spPr>
          <a:xfrm>
            <a:off x="1544100" y="4819375"/>
            <a:ext cx="2825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Inception block + Bi-LSTM + Attention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73" name="Google Shape;37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525" y="419150"/>
            <a:ext cx="4370101" cy="448235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7"/>
          <p:cNvSpPr txBox="1"/>
          <p:nvPr/>
        </p:nvSpPr>
        <p:spPr>
          <a:xfrm>
            <a:off x="5312350" y="1036350"/>
            <a:ext cx="4112400" cy="3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 Bi-LSTM output goes to the Attention layer which creates a weighted vector with the most significant hypertoken ‘signals’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Here, Attention plays the role of Global Average Pooling of the previous Inception architecture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Times New Roman"/>
              <a:buChar char="➢"/>
            </a:pPr>
            <a:r>
              <a:rPr lang="en-GB" sz="1500">
                <a:latin typeface="Times New Roman"/>
                <a:ea typeface="Times New Roman"/>
                <a:cs typeface="Times New Roman"/>
                <a:sym typeface="Times New Roman"/>
              </a:rPr>
              <a:t>The weighted vector then is passed to the final regressor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5" name="Google Shape;375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8"/>
          <p:cNvSpPr txBox="1"/>
          <p:nvPr/>
        </p:nvSpPr>
        <p:spPr>
          <a:xfrm>
            <a:off x="-44625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Inception Pyramid + Bi-LSTM +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381" name="Google Shape;381;p38"/>
          <p:cNvGraphicFramePr/>
          <p:nvPr/>
        </p:nvGraphicFramePr>
        <p:xfrm>
          <a:off x="0" y="49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2001175"/>
                <a:gridCol w="2001175"/>
              </a:tblGrid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1e-3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Convolution filters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Embedding size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Dropouts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Regressor dropout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1 neurons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128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2 neurons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Convolution blocks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Pooling size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Bi-LSTMs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Internal Bi-LSTM dropout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382" name="Google Shape;382;p38"/>
          <p:cNvSpPr/>
          <p:nvPr/>
        </p:nvSpPr>
        <p:spPr>
          <a:xfrm>
            <a:off x="5748650" y="55750"/>
            <a:ext cx="15765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Inception block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3" name="Google Shape;383;p38"/>
          <p:cNvSpPr/>
          <p:nvPr/>
        </p:nvSpPr>
        <p:spPr>
          <a:xfrm>
            <a:off x="5748650" y="745375"/>
            <a:ext cx="15765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Dropout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4" name="Google Shape;384;p38"/>
          <p:cNvSpPr/>
          <p:nvPr/>
        </p:nvSpPr>
        <p:spPr>
          <a:xfrm>
            <a:off x="5869550" y="1356245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Bi-LSTM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5" name="Google Shape;385;p38"/>
          <p:cNvSpPr/>
          <p:nvPr/>
        </p:nvSpPr>
        <p:spPr>
          <a:xfrm>
            <a:off x="5866700" y="1978000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Attention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6" name="Google Shape;386;p38"/>
          <p:cNvSpPr/>
          <p:nvPr/>
        </p:nvSpPr>
        <p:spPr>
          <a:xfrm>
            <a:off x="5866700" y="4293525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Output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87" name="Google Shape;387;p38"/>
          <p:cNvCxnSpPr>
            <a:stCxn id="382" idx="2"/>
            <a:endCxn id="383" idx="0"/>
          </p:cNvCxnSpPr>
          <p:nvPr/>
        </p:nvCxnSpPr>
        <p:spPr>
          <a:xfrm>
            <a:off x="6536900" y="400150"/>
            <a:ext cx="0" cy="3453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8" name="Google Shape;388;p38"/>
          <p:cNvCxnSpPr>
            <a:stCxn id="383" idx="2"/>
            <a:endCxn id="384" idx="0"/>
          </p:cNvCxnSpPr>
          <p:nvPr/>
        </p:nvCxnSpPr>
        <p:spPr>
          <a:xfrm>
            <a:off x="6536900" y="1089775"/>
            <a:ext cx="0" cy="2664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9" name="Google Shape;389;p38"/>
          <p:cNvCxnSpPr>
            <a:stCxn id="384" idx="2"/>
            <a:endCxn id="385" idx="0"/>
          </p:cNvCxnSpPr>
          <p:nvPr/>
        </p:nvCxnSpPr>
        <p:spPr>
          <a:xfrm flipH="1">
            <a:off x="6534200" y="1700645"/>
            <a:ext cx="2700" cy="2775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0" name="Google Shape;390;p38"/>
          <p:cNvCxnSpPr>
            <a:endCxn id="386" idx="0"/>
          </p:cNvCxnSpPr>
          <p:nvPr/>
        </p:nvCxnSpPr>
        <p:spPr>
          <a:xfrm>
            <a:off x="6534050" y="4048425"/>
            <a:ext cx="0" cy="2451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1" name="Google Shape;391;p38"/>
          <p:cNvCxnSpPr>
            <a:stCxn id="386" idx="2"/>
          </p:cNvCxnSpPr>
          <p:nvPr/>
        </p:nvCxnSpPr>
        <p:spPr>
          <a:xfrm>
            <a:off x="6534050" y="4637925"/>
            <a:ext cx="5700" cy="2136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2" name="Google Shape;392;p38"/>
          <p:cNvSpPr txBox="1"/>
          <p:nvPr/>
        </p:nvSpPr>
        <p:spPr>
          <a:xfrm>
            <a:off x="5610050" y="4810700"/>
            <a:ext cx="184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Estimated risk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3" name="Google Shape;393;p38"/>
          <p:cNvSpPr/>
          <p:nvPr/>
        </p:nvSpPr>
        <p:spPr>
          <a:xfrm>
            <a:off x="5866700" y="3674525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4" name="Google Shape;394;p38"/>
          <p:cNvCxnSpPr>
            <a:stCxn id="395" idx="2"/>
            <a:endCxn id="393" idx="0"/>
          </p:cNvCxnSpPr>
          <p:nvPr/>
        </p:nvCxnSpPr>
        <p:spPr>
          <a:xfrm>
            <a:off x="6534050" y="3464800"/>
            <a:ext cx="0" cy="2097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5" name="Google Shape;395;p38"/>
          <p:cNvSpPr/>
          <p:nvPr/>
        </p:nvSpPr>
        <p:spPr>
          <a:xfrm>
            <a:off x="5866700" y="3120400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6" name="Google Shape;396;p38"/>
          <p:cNvSpPr/>
          <p:nvPr/>
        </p:nvSpPr>
        <p:spPr>
          <a:xfrm>
            <a:off x="5869550" y="2566271"/>
            <a:ext cx="1334700" cy="3444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Dense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397" name="Google Shape;397;p38"/>
          <p:cNvCxnSpPr>
            <a:stCxn id="385" idx="2"/>
            <a:endCxn id="396" idx="0"/>
          </p:cNvCxnSpPr>
          <p:nvPr/>
        </p:nvCxnSpPr>
        <p:spPr>
          <a:xfrm>
            <a:off x="6534050" y="2322400"/>
            <a:ext cx="3000" cy="2439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8" name="Google Shape;398;p38"/>
          <p:cNvCxnSpPr>
            <a:stCxn id="396" idx="2"/>
            <a:endCxn id="395" idx="0"/>
          </p:cNvCxnSpPr>
          <p:nvPr/>
        </p:nvCxnSpPr>
        <p:spPr>
          <a:xfrm flipH="1">
            <a:off x="6534200" y="2910671"/>
            <a:ext cx="2700" cy="2097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9" name="Google Shape;399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9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5" name="Google Shape;405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0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 - Weighted Average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1" name="Google Shape;41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613" y="609600"/>
            <a:ext cx="6962775" cy="39243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1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 - Simple Average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8" name="Google Shape;41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563" y="714375"/>
            <a:ext cx="7000875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736925" y="1893850"/>
            <a:ext cx="2178000" cy="572700"/>
          </a:xfrm>
          <a:prstGeom prst="rect">
            <a:avLst/>
          </a:prstGeom>
          <a:solidFill>
            <a:srgbClr val="B6D7A8"/>
          </a:solidFill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Bank requirements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5470800" y="1481400"/>
            <a:ext cx="2415300" cy="3849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Purpose of Loan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097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2688400" y="4461538"/>
            <a:ext cx="962400" cy="13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9450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2659750" y="4140700"/>
            <a:ext cx="130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Times New Roman"/>
                <a:ea typeface="Times New Roman"/>
                <a:cs typeface="Times New Roman"/>
                <a:sym typeface="Times New Roman"/>
              </a:rPr>
              <a:t>Loan request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5347100" y="4461538"/>
            <a:ext cx="962400" cy="13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5450250" y="4128900"/>
            <a:ext cx="130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Times New Roman"/>
                <a:ea typeface="Times New Roman"/>
                <a:cs typeface="Times New Roman"/>
                <a:sym typeface="Times New Roman"/>
              </a:rPr>
              <a:t>Response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6947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5470800" y="804450"/>
            <a:ext cx="2415300" cy="3849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Business Experience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5450250" y="3544625"/>
            <a:ext cx="2415300" cy="3849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Business Plan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5470800" y="2158350"/>
            <a:ext cx="2415300" cy="3849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Credit History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5450250" y="2835288"/>
            <a:ext cx="2415300" cy="3849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A Personal Guarantee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83" name="Google Shape;83;p15"/>
          <p:cNvCxnSpPr>
            <a:stCxn id="70" idx="3"/>
            <a:endCxn id="79" idx="1"/>
          </p:cNvCxnSpPr>
          <p:nvPr/>
        </p:nvCxnSpPr>
        <p:spPr>
          <a:xfrm rot="10800000" flipH="1">
            <a:off x="2914925" y="997000"/>
            <a:ext cx="2556000" cy="1183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4" name="Google Shape;84;p15"/>
          <p:cNvCxnSpPr>
            <a:stCxn id="70" idx="3"/>
            <a:endCxn id="71" idx="1"/>
          </p:cNvCxnSpPr>
          <p:nvPr/>
        </p:nvCxnSpPr>
        <p:spPr>
          <a:xfrm rot="10800000" flipH="1">
            <a:off x="2914925" y="1673800"/>
            <a:ext cx="2556000" cy="506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5" name="Google Shape;85;p15"/>
          <p:cNvCxnSpPr>
            <a:stCxn id="70" idx="3"/>
            <a:endCxn id="81" idx="1"/>
          </p:cNvCxnSpPr>
          <p:nvPr/>
        </p:nvCxnSpPr>
        <p:spPr>
          <a:xfrm>
            <a:off x="2914925" y="2180200"/>
            <a:ext cx="2556000" cy="170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6" name="Google Shape;86;p15"/>
          <p:cNvCxnSpPr>
            <a:stCxn id="70" idx="3"/>
            <a:endCxn id="82" idx="1"/>
          </p:cNvCxnSpPr>
          <p:nvPr/>
        </p:nvCxnSpPr>
        <p:spPr>
          <a:xfrm>
            <a:off x="2914925" y="2180200"/>
            <a:ext cx="2535300" cy="847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7" name="Google Shape;87;p15"/>
          <p:cNvCxnSpPr>
            <a:stCxn id="70" idx="3"/>
            <a:endCxn id="80" idx="1"/>
          </p:cNvCxnSpPr>
          <p:nvPr/>
        </p:nvCxnSpPr>
        <p:spPr>
          <a:xfrm>
            <a:off x="2914925" y="2180200"/>
            <a:ext cx="2535300" cy="1557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8" name="Google Shape;8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2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5" name="Google Shape;425;p42"/>
          <p:cNvSpPr txBox="1"/>
          <p:nvPr/>
        </p:nvSpPr>
        <p:spPr>
          <a:xfrm>
            <a:off x="709363" y="492600"/>
            <a:ext cx="33927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Inception + Bi-LSTM with Attention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26" name="Google Shape;42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2800" y="649200"/>
            <a:ext cx="4654800" cy="43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4338" y="2061625"/>
            <a:ext cx="3648075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3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Pruned dataset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4" name="Google Shape;434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4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Pruned dataset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40" name="Google Shape;44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26050"/>
            <a:ext cx="3808850" cy="9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2712" y="492600"/>
            <a:ext cx="6778575" cy="117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1250" y="1817150"/>
            <a:ext cx="4953000" cy="3114675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45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 - Weighted Average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49" name="Google Shape;44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5850" y="695325"/>
            <a:ext cx="6972300" cy="37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6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6" name="Google Shape;456;p46"/>
          <p:cNvSpPr txBox="1"/>
          <p:nvPr/>
        </p:nvSpPr>
        <p:spPr>
          <a:xfrm>
            <a:off x="5075875" y="602400"/>
            <a:ext cx="33810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Inception (Pyramid + Dilated CNN)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57" name="Google Shape;45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200" y="2085363"/>
            <a:ext cx="4114800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4300" y="925825"/>
            <a:ext cx="4654800" cy="436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Google Shape;46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7275" y="4391500"/>
            <a:ext cx="8839201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47"/>
          <p:cNvSpPr txBox="1"/>
          <p:nvPr/>
        </p:nvSpPr>
        <p:spPr>
          <a:xfrm>
            <a:off x="1615200" y="0"/>
            <a:ext cx="59136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 - Inception + Bi-LSTM with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6" name="Google Shape;466;p47"/>
          <p:cNvSpPr txBox="1"/>
          <p:nvPr/>
        </p:nvSpPr>
        <p:spPr>
          <a:xfrm>
            <a:off x="629725" y="0"/>
            <a:ext cx="11292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67" name="Google Shape;467;p47"/>
          <p:cNvCxnSpPr/>
          <p:nvPr/>
        </p:nvCxnSpPr>
        <p:spPr>
          <a:xfrm>
            <a:off x="1635825" y="61600"/>
            <a:ext cx="0" cy="277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8" name="Google Shape;468;p47"/>
          <p:cNvCxnSpPr/>
          <p:nvPr/>
        </p:nvCxnSpPr>
        <p:spPr>
          <a:xfrm>
            <a:off x="1635825" y="494825"/>
            <a:ext cx="0" cy="2772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69" name="Google Shape;469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77275" y="780300"/>
            <a:ext cx="8839201" cy="58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477275" y="1477943"/>
            <a:ext cx="8839201" cy="58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477275" y="2216548"/>
            <a:ext cx="8839201" cy="58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477275" y="2955140"/>
            <a:ext cx="8839201" cy="58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4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477275" y="3673320"/>
            <a:ext cx="8839201" cy="589280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47"/>
          <p:cNvSpPr txBox="1"/>
          <p:nvPr/>
        </p:nvSpPr>
        <p:spPr>
          <a:xfrm>
            <a:off x="7617700" y="698175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1.004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5" name="Google Shape;475;p47"/>
          <p:cNvSpPr txBox="1"/>
          <p:nvPr/>
        </p:nvSpPr>
        <p:spPr>
          <a:xfrm>
            <a:off x="7617700" y="1313763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1.8958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6" name="Google Shape;476;p47"/>
          <p:cNvSpPr txBox="1"/>
          <p:nvPr/>
        </p:nvSpPr>
        <p:spPr>
          <a:xfrm>
            <a:off x="7617700" y="2121300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2.4809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3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7" name="Google Shape;477;p47"/>
          <p:cNvSpPr txBox="1"/>
          <p:nvPr/>
        </p:nvSpPr>
        <p:spPr>
          <a:xfrm>
            <a:off x="7617700" y="2820075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1.095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Google Shape;478;p47"/>
          <p:cNvSpPr txBox="1"/>
          <p:nvPr/>
        </p:nvSpPr>
        <p:spPr>
          <a:xfrm>
            <a:off x="7617700" y="3586388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2.0248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9" name="Google Shape;479;p47"/>
          <p:cNvSpPr txBox="1"/>
          <p:nvPr/>
        </p:nvSpPr>
        <p:spPr>
          <a:xfrm>
            <a:off x="7617700" y="4243963"/>
            <a:ext cx="2073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Prediction: 2.9685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Gold: 3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0" name="Google Shape;480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48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Conclusions and future work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6" name="Google Shape;486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9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Conclusions and future work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2" name="Google Shape;492;p49"/>
          <p:cNvSpPr txBox="1"/>
          <p:nvPr/>
        </p:nvSpPr>
        <p:spPr>
          <a:xfrm>
            <a:off x="382800" y="907413"/>
            <a:ext cx="8378400" cy="38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The experimental results had shown that parallel convolutions combined with Bi-LSTM and Attention were the most suitable option for this task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This thesis indicates that Inception models could be applied and outperform existing models in NLP tasks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Greek Legal BERT embeddings may be proven very useful in this kind of tasks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Inception Bi-LSTM with Attention could be used as a recommendation and evaluation system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3" name="Google Shape;493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50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Appendix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9" name="Google Shape;499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51"/>
          <p:cNvSpPr txBox="1"/>
          <p:nvPr/>
        </p:nvSpPr>
        <p:spPr>
          <a:xfrm>
            <a:off x="3437550" y="513325"/>
            <a:ext cx="2268900" cy="492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Embedding types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5" name="Google Shape;505;p51"/>
          <p:cNvSpPr txBox="1"/>
          <p:nvPr/>
        </p:nvSpPr>
        <p:spPr>
          <a:xfrm>
            <a:off x="1271850" y="0"/>
            <a:ext cx="6600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 and Pre-processing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6" name="Google Shape;506;p51"/>
          <p:cNvSpPr txBox="1"/>
          <p:nvPr/>
        </p:nvSpPr>
        <p:spPr>
          <a:xfrm>
            <a:off x="140575" y="622832"/>
            <a:ext cx="2428800" cy="273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p51"/>
          <p:cNvSpPr txBox="1"/>
          <p:nvPr/>
        </p:nvSpPr>
        <p:spPr>
          <a:xfrm>
            <a:off x="6574625" y="622825"/>
            <a:ext cx="2428800" cy="273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Word2Vec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08" name="Google Shape;508;p51"/>
          <p:cNvCxnSpPr>
            <a:stCxn id="504" idx="1"/>
            <a:endCxn id="506" idx="3"/>
          </p:cNvCxnSpPr>
          <p:nvPr/>
        </p:nvCxnSpPr>
        <p:spPr>
          <a:xfrm rot="10800000">
            <a:off x="2569350" y="759625"/>
            <a:ext cx="8682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09" name="Google Shape;509;p51"/>
          <p:cNvCxnSpPr>
            <a:stCxn id="504" idx="3"/>
            <a:endCxn id="507" idx="1"/>
          </p:cNvCxnSpPr>
          <p:nvPr/>
        </p:nvCxnSpPr>
        <p:spPr>
          <a:xfrm>
            <a:off x="5706450" y="759625"/>
            <a:ext cx="8682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10" name="Google Shape;510;p51"/>
          <p:cNvSpPr txBox="1"/>
          <p:nvPr/>
        </p:nvSpPr>
        <p:spPr>
          <a:xfrm>
            <a:off x="0" y="1558200"/>
            <a:ext cx="376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|V| = 35K    embedding dimensions = 768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11" name="Google Shape;511;p51"/>
          <p:cNvSpPr txBox="1"/>
          <p:nvPr/>
        </p:nvSpPr>
        <p:spPr>
          <a:xfrm>
            <a:off x="5650575" y="1005925"/>
            <a:ext cx="376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|V| = 39214    embedding dimensions = 300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12" name="Google Shape;512;p51"/>
          <p:cNvGraphicFramePr/>
          <p:nvPr/>
        </p:nvGraphicFramePr>
        <p:xfrm>
          <a:off x="-82150" y="2263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1898600"/>
                <a:gridCol w="2121900"/>
              </a:tblGrid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Wikipedia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131,991 documents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European Proceedings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1,517,141 sentences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OSCAR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2,412,419,435 words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513" name="Google Shape;513;p51"/>
          <p:cNvGraphicFramePr/>
          <p:nvPr/>
        </p:nvGraphicFramePr>
        <p:xfrm>
          <a:off x="5382000" y="13414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1881000"/>
                <a:gridCol w="1881000"/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Parameter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Embedding dimensions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Window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Minimum count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Workers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Maximum vocabulary size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 K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graphicFrame>
        <p:nvGraphicFramePr>
          <p:cNvPr id="514" name="Google Shape;514;p51"/>
          <p:cNvGraphicFramePr/>
          <p:nvPr/>
        </p:nvGraphicFramePr>
        <p:xfrm>
          <a:off x="5382000" y="38716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1881000"/>
                <a:gridCol w="1881000"/>
              </a:tblGrid>
              <a:tr h="396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Wikipedia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131,991 documents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9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European Parliament Proceedings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1,517,141 sentences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15" name="Google Shape;515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/>
        </p:nvSpPr>
        <p:spPr>
          <a:xfrm>
            <a:off x="595800" y="0"/>
            <a:ext cx="7952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3145350" y="763600"/>
            <a:ext cx="2853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Associated departments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231463" y="2588000"/>
            <a:ext cx="1879200" cy="6003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32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3632388" y="3780325"/>
            <a:ext cx="1879200" cy="6003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7033313" y="2587988"/>
            <a:ext cx="1879200" cy="6003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3632388" y="1225300"/>
            <a:ext cx="1879200" cy="6003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6"/>
          <p:cNvSpPr txBox="1"/>
          <p:nvPr/>
        </p:nvSpPr>
        <p:spPr>
          <a:xfrm>
            <a:off x="3769938" y="1325350"/>
            <a:ext cx="160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Legal Department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489313" y="2580350"/>
            <a:ext cx="136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Department of Economics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3890238" y="3772675"/>
            <a:ext cx="136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Department of Loans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7291163" y="2580338"/>
            <a:ext cx="1363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Department of Operations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1054200" y="1388600"/>
            <a:ext cx="2578200" cy="1199400"/>
          </a:xfrm>
          <a:prstGeom prst="bentArrow">
            <a:avLst>
              <a:gd name="adj1" fmla="val 14233"/>
              <a:gd name="adj2" fmla="val 12978"/>
              <a:gd name="adj3" fmla="val 24520"/>
              <a:gd name="adj4" fmla="val 4192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6"/>
          <p:cNvSpPr/>
          <p:nvPr/>
        </p:nvSpPr>
        <p:spPr>
          <a:xfrm rot="-5400000">
            <a:off x="1804650" y="2400675"/>
            <a:ext cx="996900" cy="2612400"/>
          </a:xfrm>
          <a:prstGeom prst="bentArrow">
            <a:avLst>
              <a:gd name="adj1" fmla="val 14233"/>
              <a:gd name="adj2" fmla="val 12978"/>
              <a:gd name="adj3" fmla="val 24520"/>
              <a:gd name="adj4" fmla="val 4192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6"/>
          <p:cNvSpPr/>
          <p:nvPr/>
        </p:nvSpPr>
        <p:spPr>
          <a:xfrm rot="5400000">
            <a:off x="6275250" y="671975"/>
            <a:ext cx="1050900" cy="2578200"/>
          </a:xfrm>
          <a:prstGeom prst="bentArrow">
            <a:avLst>
              <a:gd name="adj1" fmla="val 14233"/>
              <a:gd name="adj2" fmla="val 12978"/>
              <a:gd name="adj3" fmla="val 24520"/>
              <a:gd name="adj4" fmla="val 4192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6"/>
          <p:cNvSpPr/>
          <p:nvPr/>
        </p:nvSpPr>
        <p:spPr>
          <a:xfrm rot="10800000">
            <a:off x="5534575" y="3208300"/>
            <a:ext cx="2532300" cy="1088700"/>
          </a:xfrm>
          <a:prstGeom prst="bentArrow">
            <a:avLst>
              <a:gd name="adj1" fmla="val 14233"/>
              <a:gd name="adj2" fmla="val 12978"/>
              <a:gd name="adj3" fmla="val 24520"/>
              <a:gd name="adj4" fmla="val 4192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3632400" y="2650675"/>
            <a:ext cx="1879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Final decision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8" name="Google Shape;108;p16"/>
          <p:cNvCxnSpPr>
            <a:endCxn id="107" idx="0"/>
          </p:cNvCxnSpPr>
          <p:nvPr/>
        </p:nvCxnSpPr>
        <p:spPr>
          <a:xfrm>
            <a:off x="4572000" y="1907875"/>
            <a:ext cx="0" cy="7428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9" name="Google Shape;109;p16"/>
          <p:cNvCxnSpPr>
            <a:stCxn id="97" idx="1"/>
            <a:endCxn id="107" idx="3"/>
          </p:cNvCxnSpPr>
          <p:nvPr/>
        </p:nvCxnSpPr>
        <p:spPr>
          <a:xfrm rot="10800000">
            <a:off x="5511713" y="2881538"/>
            <a:ext cx="1521600" cy="6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0" name="Google Shape;110;p16"/>
          <p:cNvCxnSpPr>
            <a:stCxn id="101" idx="0"/>
            <a:endCxn id="107" idx="2"/>
          </p:cNvCxnSpPr>
          <p:nvPr/>
        </p:nvCxnSpPr>
        <p:spPr>
          <a:xfrm rot="10800000">
            <a:off x="4571988" y="3112375"/>
            <a:ext cx="0" cy="660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1" name="Google Shape;111;p16"/>
          <p:cNvCxnSpPr>
            <a:stCxn id="95" idx="3"/>
            <a:endCxn id="107" idx="1"/>
          </p:cNvCxnSpPr>
          <p:nvPr/>
        </p:nvCxnSpPr>
        <p:spPr>
          <a:xfrm rot="10800000" flipH="1">
            <a:off x="2110663" y="2881550"/>
            <a:ext cx="1521600" cy="6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2" name="Google Shape;11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2"/>
          <p:cNvSpPr txBox="1"/>
          <p:nvPr/>
        </p:nvSpPr>
        <p:spPr>
          <a:xfrm>
            <a:off x="1080750" y="61600"/>
            <a:ext cx="6982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 and Pre-processing - BERT embeddings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21" name="Google Shape;521;p52" descr="{&quot;type&quot;:&quot;$$&quot;,&quot;id&quot;:&quot;3&quot;,&quot;font&quot;:{&quot;size&quot;:12,&quot;color&quot;:&quot;#000000&quot;,&quot;family&quot;:&quot;Arial&quot;},&quot;aid&quot;:null,&quot;code&quot;:&quot;$$mean\\,+\\,std\\,\\approx\\,1071$$&quot;,&quot;backgroundColor&quot;:&quot;#FFFFFF&quot;,&quot;backgroundColorModified&quot;:false,&quot;ts&quot;:1637799664377,&quot;cs&quot;:&quot;H+plxLLfflCQAgymPlasZA==&quot;,&quot;size&quot;:{&quot;width&quot;:168,&quot;height&quot;:14.666666666666666}}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6350" y="3232950"/>
            <a:ext cx="1600200" cy="13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52" descr="{&quot;aid&quot;:null,&quot;backgroundColorModified&quot;:null,&quot;type&quot;:&quot;$$&quot;,&quot;code&quot;:&quot;$$mean\\,+\\,std\\,\\approx\\,1908$$&quot;,&quot;backgroundColor&quot;:&quot;#FFFFFF&quot;,&quot;font&quot;:{&quot;family&quot;:&quot;Arial&quot;,&quot;size&quot;:12,&quot;color&quot;:&quot;#000000&quot;},&quot;id&quot;:&quot;3&quot;,&quot;ts&quot;:1637253176276,&quot;cs&quot;:&quot;8JTjx2HSupM52Zr6OG5/Og==&quot;,&quot;size&quot;:{&quot;width&quot;:168.66666666666666,&quot;height&quot;:14.666666666666666}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7775" y="3232950"/>
            <a:ext cx="160655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52"/>
          <p:cNvSpPr txBox="1"/>
          <p:nvPr/>
        </p:nvSpPr>
        <p:spPr>
          <a:xfrm>
            <a:off x="2987200" y="1221700"/>
            <a:ext cx="3134700" cy="492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Embedding types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4" name="Google Shape;524;p52"/>
          <p:cNvSpPr txBox="1"/>
          <p:nvPr/>
        </p:nvSpPr>
        <p:spPr>
          <a:xfrm>
            <a:off x="348975" y="1996307"/>
            <a:ext cx="2428800" cy="273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5" name="Google Shape;525;p52"/>
          <p:cNvSpPr txBox="1"/>
          <p:nvPr/>
        </p:nvSpPr>
        <p:spPr>
          <a:xfrm>
            <a:off x="6217600" y="1996300"/>
            <a:ext cx="2428800" cy="273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Word2Vec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526" name="Google Shape;526;p52"/>
          <p:cNvCxnSpPr>
            <a:stCxn id="523" idx="2"/>
            <a:endCxn id="524" idx="0"/>
          </p:cNvCxnSpPr>
          <p:nvPr/>
        </p:nvCxnSpPr>
        <p:spPr>
          <a:xfrm flipH="1">
            <a:off x="1563250" y="1714300"/>
            <a:ext cx="2991300" cy="282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27" name="Google Shape;527;p52"/>
          <p:cNvCxnSpPr>
            <a:stCxn id="523" idx="2"/>
            <a:endCxn id="525" idx="0"/>
          </p:cNvCxnSpPr>
          <p:nvPr/>
        </p:nvCxnSpPr>
        <p:spPr>
          <a:xfrm>
            <a:off x="4554550" y="1714300"/>
            <a:ext cx="2877600" cy="282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8" name="Google Shape;528;p52"/>
          <p:cNvSpPr txBox="1"/>
          <p:nvPr/>
        </p:nvSpPr>
        <p:spPr>
          <a:xfrm>
            <a:off x="-123775" y="2548588"/>
            <a:ext cx="35796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Token minimum frequency: 10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Token maximum frequency: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Maximum document length: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29" name="Google Shape;529;p52" descr="{&quot;code&quot;:&quot;$$mean\\,+\\,2\\cdot std\\,\\,\\approx\\,1255$$&quot;,&quot;type&quot;:&quot;$$&quot;,&quot;id&quot;:&quot;4&quot;,&quot;backgroundColor&quot;:&quot;#FFFFFF&quot;,&quot;font&quot;:{&quot;family&quot;:&quot;Arial&quot;,&quot;size&quot;:12,&quot;color&quot;:&quot;#000000&quot;},&quot;backgroundColorModified&quot;:null,&quot;aid&quot;:null,&quot;ts&quot;:1637253611680,&quot;cs&quot;:&quot;L4r3jC374mVe40PpYnnb2Q==&quot;,&quot;size&quot;:{&quot;width&quot;:194.5,&quot;height&quot;:14.666666666666666}}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7775" y="3772200"/>
            <a:ext cx="1852613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52"/>
          <p:cNvSpPr txBox="1"/>
          <p:nvPr/>
        </p:nvSpPr>
        <p:spPr>
          <a:xfrm>
            <a:off x="4630400" y="2594788"/>
            <a:ext cx="35796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Token minimum frequency: 10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Token maximum frequency: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➢"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Maximum document length: 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31" name="Google Shape;531;p52" descr="{&quot;backgroundColorModified&quot;:false,&quot;code&quot;:&quot;$$mean\\,+\\,std\\,\\,\\approx\\,1092$$&quot;,&quot;font&quot;:{&quot;family&quot;:&quot;Arial&quot;,&quot;size&quot;:12,&quot;color&quot;:&quot;#000000&quot;},&quot;type&quot;:&quot;$$&quot;,&quot;aid&quot;:null,&quot;id&quot;:&quot;4&quot;,&quot;backgroundColor&quot;:&quot;#FFFFFF&quot;,&quot;ts&quot;:1637799786702,&quot;cs&quot;:&quot;S0msxk375VIAQTY5dcwyOQ==&quot;,&quot;size&quot;:{&quot;width&quot;:171.66666666666666,&quot;height&quot;:14.666666666666666}}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08881" y="3711325"/>
            <a:ext cx="1635125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85475"/>
            <a:ext cx="8839198" cy="3772561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53"/>
          <p:cNvSpPr txBox="1"/>
          <p:nvPr/>
        </p:nvSpPr>
        <p:spPr>
          <a:xfrm>
            <a:off x="1080750" y="61600"/>
            <a:ext cx="6982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 and Pre-processing - BERT embeddings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39" name="Google Shape;539;p53" descr="{&quot;code&quot;:&quot;$$mean\\,+\\,2\\cdot std\\,\\,\\approx\\,1255$$&quot;,&quot;type&quot;:&quot;$$&quot;,&quot;id&quot;:&quot;4&quot;,&quot;backgroundColor&quot;:&quot;#FFFFFF&quot;,&quot;font&quot;:{&quot;family&quot;:&quot;Arial&quot;,&quot;size&quot;:12,&quot;color&quot;:&quot;#000000&quot;},&quot;backgroundColorModified&quot;:null,&quot;aid&quot;:null,&quot;ts&quot;:1637253611680,&quot;cs&quot;:&quot;L4r3jC374mVe40PpYnnb2Q==&quot;,&quot;size&quot;:{&quot;width&quot;:194.5,&quot;height&quot;:14.666666666666666}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3025" y="1360325"/>
            <a:ext cx="1852613" cy="13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53" descr="{&quot;backgroundColor&quot;:&quot;#FFFFFF&quot;,&quot;backgroundColorModified&quot;:null,&quot;type&quot;:&quot;$$&quot;,&quot;font&quot;:{&quot;family&quot;:&quot;Arial&quot;,&quot;size&quot;:12,&quot;color&quot;:&quot;#000000&quot;},&quot;aid&quot;:null,&quot;code&quot;:&quot;$$1255\\,\\,represents\\,\\,95\\%\\,\\,of\\,\\,the\\,\\,document\\,lengths$$&quot;,&quot;id&quot;:&quot;5&quot;,&quot;ts&quot;:1637253745757,&quot;cs&quot;:&quot;cgLsWcQtmM5dK49ggJZXww==&quot;,&quot;size&quot;:{&quot;width&quot;:380,&quot;height&quot;:18}}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025" y="1688825"/>
            <a:ext cx="3619500" cy="171450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54"/>
          <p:cNvSpPr txBox="1"/>
          <p:nvPr/>
        </p:nvSpPr>
        <p:spPr>
          <a:xfrm>
            <a:off x="795300" y="61600"/>
            <a:ext cx="7553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 and Pre-processing - Word2Vec embeddings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47" name="Google Shape;547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00" y="824550"/>
            <a:ext cx="8839202" cy="3788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54" descr="{&quot;backgroundColorModified&quot;:false,&quot;code&quot;:&quot;$$mean\\,+\\,std\\,\\,\\approx\\,1092$$&quot;,&quot;font&quot;:{&quot;family&quot;:&quot;Arial&quot;,&quot;size&quot;:12,&quot;color&quot;:&quot;#000000&quot;},&quot;type&quot;:&quot;$$&quot;,&quot;aid&quot;:null,&quot;id&quot;:&quot;4&quot;,&quot;backgroundColor&quot;:&quot;#FFFFFF&quot;,&quot;ts&quot;:1637799786702,&quot;cs&quot;:&quot;S0msxk375VIAQTY5dcwyOQ==&quot;,&quot;size&quot;:{&quot;width&quot;:171.66666666666666,&quot;height&quot;:14.666666666666666}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5294" y="1360325"/>
            <a:ext cx="1635125" cy="13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54" descr="{&quot;type&quot;:&quot;$$&quot;,&quot;backgroundColor&quot;:&quot;#FFFFFF&quot;,&quot;font&quot;:{&quot;color&quot;:&quot;#000000&quot;,&quot;family&quot;:&quot;Arial&quot;,&quot;size&quot;:12},&quot;aid&quot;:null,&quot;code&quot;:&quot;$$1092\\,\\,represents\\,\\,95\\%\\,\\,of\\,\\,the\\,\\,document\\,lengths$$&quot;,&quot;id&quot;:&quot;5&quot;,&quot;backgroundColorModified&quot;:false,&quot;ts&quot;:1637799831626,&quot;cs&quot;:&quot;3maFUFvGUTNW4dkVxIp/pA==&quot;,&quot;size&quot;:{&quot;width&quot;:380,&quot;height&quot;:18}}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3025" y="1688825"/>
            <a:ext cx="3619500" cy="171450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5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6" name="Google Shape;556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Google Shape;56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0800" y="3037425"/>
            <a:ext cx="5542400" cy="1582150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56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3" name="Google Shape;563;p56"/>
          <p:cNvSpPr txBox="1"/>
          <p:nvPr/>
        </p:nvSpPr>
        <p:spPr>
          <a:xfrm>
            <a:off x="36000" y="400375"/>
            <a:ext cx="9072000" cy="30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Documents are long sequences of words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They contain long and short term dependencies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Traditional Vanilla RNNs were not suitable in this case because the gradient of the loss function decays exponentially with time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Nevertheless LSTM gating mechanism could solve this problem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4" name="Google Shape;564;p56"/>
          <p:cNvSpPr txBox="1"/>
          <p:nvPr/>
        </p:nvSpPr>
        <p:spPr>
          <a:xfrm>
            <a:off x="1907850" y="4660675"/>
            <a:ext cx="532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LSTM gate, image from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Varsamopoulos, S., et al., 2019</a:t>
            </a:r>
            <a:endParaRPr sz="1200"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5" name="Google Shape;565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Google Shape;57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8054" y="0"/>
            <a:ext cx="282144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57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72" name="Google Shape;572;p57"/>
          <p:cNvGraphicFramePr/>
          <p:nvPr/>
        </p:nvGraphicFramePr>
        <p:xfrm>
          <a:off x="92400" y="929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2513300"/>
                <a:gridCol w="2513300"/>
              </a:tblGrid>
              <a:tr h="426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1e-3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Bi-LSTMs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Bi-LSTMs internal dropout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1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128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Dropout 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2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Dropout 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73" name="Google Shape;573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58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9" name="Google Shape;579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59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5" name="Google Shape;58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1163" y="3714413"/>
            <a:ext cx="234315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59"/>
          <p:cNvSpPr txBox="1"/>
          <p:nvPr/>
        </p:nvSpPr>
        <p:spPr>
          <a:xfrm>
            <a:off x="0" y="1417225"/>
            <a:ext cx="4322100" cy="29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Deep Pyramid CNN (</a:t>
            </a:r>
            <a:r>
              <a:rPr lang="en-GB" sz="18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Johnson, R., &amp; Zhang, T., 2017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) architecture keeps computational consumption at almost constant levels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The activation function is applied </a:t>
            </a:r>
            <a:r>
              <a:rPr lang="en-GB" sz="1800" i="1">
                <a:latin typeface="Times New Roman"/>
                <a:ea typeface="Times New Roman"/>
                <a:cs typeface="Times New Roman"/>
                <a:sym typeface="Times New Roman"/>
              </a:rPr>
              <a:t>before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 weighting</a:t>
            </a:r>
            <a:r>
              <a:rPr lang="en-GB" sz="1800" i="1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instead of </a:t>
            </a:r>
            <a:r>
              <a:rPr lang="en-GB" sz="1800" i="1">
                <a:latin typeface="Times New Roman"/>
                <a:ea typeface="Times New Roman"/>
                <a:cs typeface="Times New Roman"/>
                <a:sym typeface="Times New Roman"/>
              </a:rPr>
              <a:t>after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87" name="Google Shape;587;p59"/>
          <p:cNvSpPr txBox="1"/>
          <p:nvPr/>
        </p:nvSpPr>
        <p:spPr>
          <a:xfrm>
            <a:off x="3705938" y="454805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Deep Pyramid CNN architecture, image from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Johnson, R., &amp; Zhang, T., 2017</a:t>
            </a: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88" name="Google Shape;588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46425" y="645000"/>
            <a:ext cx="4745175" cy="2671075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0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95" name="Google Shape;595;p60"/>
          <p:cNvGraphicFramePr/>
          <p:nvPr/>
        </p:nvGraphicFramePr>
        <p:xfrm>
          <a:off x="6135150" y="773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1406900"/>
                <a:gridCol w="1406900"/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5e-5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Convolution blocks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filters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Embedding dimensions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Kernel size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Pooling size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pic>
        <p:nvPicPr>
          <p:cNvPr id="596" name="Google Shape;596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30688"/>
            <a:ext cx="5982750" cy="3482125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48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61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Dilated CNNs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3" name="Google Shape;603;p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49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/>
        </p:nvSpPr>
        <p:spPr>
          <a:xfrm>
            <a:off x="595800" y="0"/>
            <a:ext cx="7952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3145350" y="763600"/>
            <a:ext cx="2853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Associated departments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3632388" y="1225300"/>
            <a:ext cx="1879200" cy="6003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3769938" y="1325350"/>
            <a:ext cx="160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Legal Department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595800" y="4518150"/>
            <a:ext cx="7952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In this work we cooperated with the Legal Department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3632400" y="2650675"/>
            <a:ext cx="1879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Final decision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23" name="Google Shape;123;p17"/>
          <p:cNvCxnSpPr>
            <a:endCxn id="122" idx="0"/>
          </p:cNvCxnSpPr>
          <p:nvPr/>
        </p:nvCxnSpPr>
        <p:spPr>
          <a:xfrm>
            <a:off x="4572000" y="1907875"/>
            <a:ext cx="0" cy="7428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62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Dilated CNNs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9" name="Google Shape;609;p62"/>
          <p:cNvSpPr txBox="1"/>
          <p:nvPr/>
        </p:nvSpPr>
        <p:spPr>
          <a:xfrm>
            <a:off x="-862412" y="455830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Dilated CNNs, images from </a:t>
            </a:r>
            <a:r>
              <a:rPr lang="en-GB" sz="1200">
                <a:solidFill>
                  <a:schemeClr val="hlink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Bai, S., et al., 2018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0" name="Google Shape;610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900" y="599575"/>
            <a:ext cx="266700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950" y="2344125"/>
            <a:ext cx="160972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10450" y="2420325"/>
            <a:ext cx="177165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62"/>
          <p:cNvSpPr txBox="1"/>
          <p:nvPr/>
        </p:nvSpPr>
        <p:spPr>
          <a:xfrm>
            <a:off x="4630200" y="354150"/>
            <a:ext cx="4322100" cy="44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Dilated CNN architecture (</a:t>
            </a:r>
            <a:r>
              <a:rPr lang="en-GB" sz="18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Bai, S., et al., 2018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) consists of convolutions with dilation rate and residual blocks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➢"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In this way, the model’s receptive field increases exponentially with a rate of where </a:t>
            </a:r>
            <a:r>
              <a:rPr lang="en-GB" sz="1800" i="1"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 is the number of block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" name="Google Shape;614;p62" descr="{&quot;type&quot;:&quot;$$&quot;,&quot;aid&quot;:null,&quot;font&quot;:{&quot;family&quot;:&quot;Arial&quot;,&quot;size&quot;:12,&quot;color&quot;:&quot;#000000&quot;},&quot;code&quot;:&quot;$$2^{L}$$&quot;,&quot;backgroundColorModified&quot;:null,&quot;backgroundColor&quot;:&quot;#FFFFFF&quot;,&quot;id&quot;:&quot;1&quot;,&quot;ts&quot;:1637063397819,&quot;cs&quot;:&quot;e/aTez5tu56kyRBeaDNWSA==&quot;,&quot;size&quot;:{&quot;width&quot;:17.166666666666668,&quot;height&quot;:16.833333333333332}}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55177" y="3126075"/>
            <a:ext cx="183250" cy="179675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9375" y="1010463"/>
            <a:ext cx="3590925" cy="3533775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63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Dilated CNNs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2" name="Google Shape;622;p63" descr="{&quot;code&quot;:&quot;$$2\\times$$&quot;,&quot;backgroundColorModified&quot;:null,&quot;id&quot;:&quot;2&quot;,&quot;backgroundColor&quot;:&quot;#FFFFFF&quot;,&quot;type&quot;:&quot;$$&quot;,&quot;aid&quot;:null,&quot;font&quot;:{&quot;color&quot;:&quot;#000000&quot;,&quot;size&quot;:12,&quot;family&quot;:&quot;Arial&quot;},&quot;ts&quot;:1637065392071,&quot;cs&quot;:&quot;VZAagFzOvZjPO8V8iQbpwg==&quot;,&quot;size&quot;:{&quot;width&quot;:20.5,&quot;height&quot;:12.666666666666666}}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8300" y="2511425"/>
            <a:ext cx="195263" cy="120650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63"/>
          <p:cNvSpPr/>
          <p:nvPr/>
        </p:nvSpPr>
        <p:spPr>
          <a:xfrm>
            <a:off x="4393825" y="1108800"/>
            <a:ext cx="195300" cy="29259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624" name="Google Shape;624;p63"/>
          <p:cNvGraphicFramePr/>
          <p:nvPr/>
        </p:nvGraphicFramePr>
        <p:xfrm>
          <a:off x="82475" y="4463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2539950"/>
                <a:gridCol w="1435625"/>
              </a:tblGrid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9e-5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Convolution filters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768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Kernel sizes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17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Dilation rate, initial Convolutions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17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Dilation rate, second Convolutions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Spatial dropout rate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63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After Global Average Pooling Dropout rate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1 neurons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128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2 neurons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</a:t>
                      </a:r>
                      <a:endParaRPr sz="1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625" name="Google Shape;625;p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51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64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1" name="Google Shape;631;p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52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5"/>
          <p:cNvSpPr txBox="1"/>
          <p:nvPr/>
        </p:nvSpPr>
        <p:spPr>
          <a:xfrm>
            <a:off x="3548650" y="4774200"/>
            <a:ext cx="5913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Greek-BERT architecture </a:t>
            </a: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(Image inspired from</a:t>
            </a:r>
            <a:r>
              <a:rPr lang="en-GB" sz="1200">
                <a:solidFill>
                  <a:schemeClr val="hlink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Koutsikakis, J., et al., 2020</a:t>
            </a: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)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37" name="Google Shape;637;p65"/>
          <p:cNvSpPr txBox="1"/>
          <p:nvPr/>
        </p:nvSpPr>
        <p:spPr>
          <a:xfrm>
            <a:off x="61575" y="559350"/>
            <a:ext cx="4050000" cy="40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Here we used a well-known pre-trained model, the Greek-BERT </a:t>
            </a:r>
            <a:r>
              <a:rPr lang="en-GB">
                <a:solidFill>
                  <a:schemeClr val="accent5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(Koutsikakis, J., et al., 2020)</a:t>
            </a: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Greek BERT is a Greek edition of Google’s BERT language model </a:t>
            </a:r>
            <a:r>
              <a:rPr lang="en-GB">
                <a:solidFill>
                  <a:schemeClr val="hlink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(Devlin, J., et al, 2018)</a:t>
            </a: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For our task, we kept its trainable parameters ‘frozen’ and we only trained the final regressor on top of it.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38" name="Google Shape;638;p65"/>
          <p:cNvSpPr txBox="1"/>
          <p:nvPr/>
        </p:nvSpPr>
        <p:spPr>
          <a:xfrm>
            <a:off x="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9" name="Google Shape;639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3975" y="645000"/>
            <a:ext cx="4727625" cy="315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53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66"/>
          <p:cNvSpPr txBox="1"/>
          <p:nvPr/>
        </p:nvSpPr>
        <p:spPr>
          <a:xfrm>
            <a:off x="32304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6" name="Google Shape;646;p66"/>
          <p:cNvSpPr txBox="1"/>
          <p:nvPr/>
        </p:nvSpPr>
        <p:spPr>
          <a:xfrm>
            <a:off x="3548650" y="4774200"/>
            <a:ext cx="5913600" cy="3693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Times New Roman"/>
                <a:ea typeface="Times New Roman"/>
                <a:cs typeface="Times New Roman"/>
                <a:sym typeface="Times New Roman"/>
              </a:rPr>
              <a:t>Greek-BERT architecture </a:t>
            </a: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(Image inspired from </a:t>
            </a:r>
            <a:r>
              <a:rPr lang="en-GB" sz="1200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Koutsikakis, J., et al., 2020</a:t>
            </a:r>
            <a:r>
              <a:rPr lang="en-GB" sz="1200"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)</a:t>
            </a:r>
            <a:endParaRPr sz="12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647" name="Google Shape;647;p66"/>
          <p:cNvGraphicFramePr/>
          <p:nvPr/>
        </p:nvGraphicFramePr>
        <p:xfrm>
          <a:off x="0" y="142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{280236EB-A81C-4850-81C3-E03105B20AE8}</a:tableStyleId>
              </a:tblPr>
              <a:tblGrid>
                <a:gridCol w="2159100"/>
                <a:gridCol w="2159100"/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Hyperparameter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Optimizer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Adam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Learning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3e-5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1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Dropout rate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Dense 2 neurons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pic>
        <p:nvPicPr>
          <p:cNvPr id="648" name="Google Shape;648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0600" y="645000"/>
            <a:ext cx="4520999" cy="30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54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67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5" name="Google Shape;655;p67"/>
          <p:cNvSpPr txBox="1"/>
          <p:nvPr/>
        </p:nvSpPr>
        <p:spPr>
          <a:xfrm>
            <a:off x="944363" y="492600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56" name="Google Shape;656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00" y="779200"/>
            <a:ext cx="4654100" cy="436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Google Shape;657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2700" y="2034013"/>
            <a:ext cx="3562350" cy="16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55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68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4" name="Google Shape;664;p68"/>
          <p:cNvSpPr txBox="1"/>
          <p:nvPr/>
        </p:nvSpPr>
        <p:spPr>
          <a:xfrm>
            <a:off x="1176150" y="492600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65" name="Google Shape;66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0288"/>
            <a:ext cx="4654800" cy="43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574" y="2148100"/>
            <a:ext cx="3609975" cy="1781175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56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69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3" name="Google Shape;673;p69"/>
          <p:cNvSpPr txBox="1"/>
          <p:nvPr/>
        </p:nvSpPr>
        <p:spPr>
          <a:xfrm>
            <a:off x="5832475" y="492600"/>
            <a:ext cx="20655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Dilated CNN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74" name="Google Shape;67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9200" y="678975"/>
            <a:ext cx="4654800" cy="43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550" y="1956938"/>
            <a:ext cx="375285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57</a:t>
            </a:fld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70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2" name="Google Shape;682;p70"/>
          <p:cNvSpPr txBox="1"/>
          <p:nvPr/>
        </p:nvSpPr>
        <p:spPr>
          <a:xfrm>
            <a:off x="5255700" y="442000"/>
            <a:ext cx="33810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Inception (Pyramid + Dilated CNN)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83" name="Google Shape;683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9213" y="721875"/>
            <a:ext cx="4654800" cy="43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" name="Google Shape;684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598" y="1893825"/>
            <a:ext cx="37338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58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1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1" name="Google Shape;691;p71"/>
          <p:cNvSpPr txBox="1"/>
          <p:nvPr/>
        </p:nvSpPr>
        <p:spPr>
          <a:xfrm>
            <a:off x="1019275" y="492600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2" name="Google Shape;692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0300"/>
            <a:ext cx="4654800" cy="436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549" y="2105238"/>
            <a:ext cx="3781425" cy="18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4" name="Google Shape;694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59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2097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/>
          <p:nvPr/>
        </p:nvSpPr>
        <p:spPr>
          <a:xfrm>
            <a:off x="2688400" y="4461538"/>
            <a:ext cx="962400" cy="13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9450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2659750" y="4140700"/>
            <a:ext cx="130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Times New Roman"/>
                <a:ea typeface="Times New Roman"/>
                <a:cs typeface="Times New Roman"/>
                <a:sym typeface="Times New Roman"/>
              </a:rPr>
              <a:t>Loan request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p18"/>
          <p:cNvSpPr/>
          <p:nvPr/>
        </p:nvSpPr>
        <p:spPr>
          <a:xfrm>
            <a:off x="5347100" y="4461538"/>
            <a:ext cx="962400" cy="13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8"/>
          <p:cNvSpPr txBox="1"/>
          <p:nvPr/>
        </p:nvSpPr>
        <p:spPr>
          <a:xfrm>
            <a:off x="5450250" y="4128900"/>
            <a:ext cx="130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Times New Roman"/>
                <a:ea typeface="Times New Roman"/>
                <a:cs typeface="Times New Roman"/>
                <a:sym typeface="Times New Roman"/>
              </a:rPr>
              <a:t>Response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6947" y="4071950"/>
            <a:ext cx="1667650" cy="91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8"/>
          <p:cNvSpPr txBox="1"/>
          <p:nvPr/>
        </p:nvSpPr>
        <p:spPr>
          <a:xfrm>
            <a:off x="492750" y="726350"/>
            <a:ext cx="8158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The Legal Department assign each company into one of the following risk categories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8"/>
          <p:cNvSpPr/>
          <p:nvPr/>
        </p:nvSpPr>
        <p:spPr>
          <a:xfrm>
            <a:off x="951500" y="2285400"/>
            <a:ext cx="1667700" cy="572700"/>
          </a:xfrm>
          <a:prstGeom prst="roundRect">
            <a:avLst>
              <a:gd name="adj" fmla="val 16667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3738150" y="2285400"/>
            <a:ext cx="1667700" cy="572700"/>
          </a:xfrm>
          <a:prstGeom prst="roundRect">
            <a:avLst>
              <a:gd name="adj" fmla="val 16667"/>
            </a:avLst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8"/>
          <p:cNvSpPr/>
          <p:nvPr/>
        </p:nvSpPr>
        <p:spPr>
          <a:xfrm>
            <a:off x="6524800" y="2246563"/>
            <a:ext cx="1667700" cy="57270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8"/>
          <p:cNvSpPr txBox="1"/>
          <p:nvPr/>
        </p:nvSpPr>
        <p:spPr>
          <a:xfrm>
            <a:off x="1097900" y="2332813"/>
            <a:ext cx="137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Low risk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3884550" y="2371650"/>
            <a:ext cx="137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Intermediate risk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6671200" y="2332800"/>
            <a:ext cx="137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High risk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4" name="Google Shape;144;p18"/>
          <p:cNvCxnSpPr>
            <a:stCxn id="137" idx="2"/>
            <a:endCxn id="139" idx="0"/>
          </p:cNvCxnSpPr>
          <p:nvPr/>
        </p:nvCxnSpPr>
        <p:spPr>
          <a:xfrm>
            <a:off x="4572000" y="1188050"/>
            <a:ext cx="0" cy="1097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5" name="Google Shape;145;p18"/>
          <p:cNvCxnSpPr>
            <a:stCxn id="137" idx="2"/>
            <a:endCxn id="138" idx="0"/>
          </p:cNvCxnSpPr>
          <p:nvPr/>
        </p:nvCxnSpPr>
        <p:spPr>
          <a:xfrm flipH="1">
            <a:off x="1785300" y="1188050"/>
            <a:ext cx="2786700" cy="1097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6" name="Google Shape;146;p18"/>
          <p:cNvCxnSpPr>
            <a:stCxn id="137" idx="2"/>
            <a:endCxn id="140" idx="0"/>
          </p:cNvCxnSpPr>
          <p:nvPr/>
        </p:nvCxnSpPr>
        <p:spPr>
          <a:xfrm>
            <a:off x="4572000" y="1188050"/>
            <a:ext cx="2786700" cy="1058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7" name="Google Shape;14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72"/>
          <p:cNvSpPr txBox="1"/>
          <p:nvPr/>
        </p:nvSpPr>
        <p:spPr>
          <a:xfrm>
            <a:off x="954750" y="2271600"/>
            <a:ext cx="72345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Pruned dataset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0" name="Google Shape;700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60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73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6" name="Google Shape;706;p73"/>
          <p:cNvSpPr txBox="1"/>
          <p:nvPr/>
        </p:nvSpPr>
        <p:spPr>
          <a:xfrm>
            <a:off x="5556625" y="596975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Bi-LSTM with Attention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7" name="Google Shape;70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974" y="1600200"/>
            <a:ext cx="360045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9199" y="780300"/>
            <a:ext cx="4654801" cy="4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709" name="Google Shape;709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61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74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5" name="Google Shape;715;p74"/>
          <p:cNvSpPr txBox="1"/>
          <p:nvPr/>
        </p:nvSpPr>
        <p:spPr>
          <a:xfrm>
            <a:off x="5384750" y="492588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Pyramid CNN with pre-activation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16" name="Google Shape;716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557" y="1647825"/>
            <a:ext cx="35909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2557" y="829100"/>
            <a:ext cx="4654801" cy="4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62</a:t>
            </a:fld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75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4" name="Google Shape;724;p75"/>
          <p:cNvSpPr txBox="1"/>
          <p:nvPr/>
        </p:nvSpPr>
        <p:spPr>
          <a:xfrm>
            <a:off x="5775200" y="492600"/>
            <a:ext cx="20655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Dilated CNN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5" name="Google Shape;72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710" y="1704975"/>
            <a:ext cx="34671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6110" y="697975"/>
            <a:ext cx="4654801" cy="4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63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76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3" name="Google Shape;733;p76"/>
          <p:cNvSpPr txBox="1"/>
          <p:nvPr/>
        </p:nvSpPr>
        <p:spPr>
          <a:xfrm>
            <a:off x="883288" y="492600"/>
            <a:ext cx="33927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Deep Inception + Bi-LSTM with Attention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4" name="Google Shape;734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92800"/>
            <a:ext cx="4654801" cy="436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4738" y="2168763"/>
            <a:ext cx="3619500" cy="1895475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64</a:t>
            </a:fld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77"/>
          <p:cNvSpPr txBox="1"/>
          <p:nvPr/>
        </p:nvSpPr>
        <p:spPr>
          <a:xfrm>
            <a:off x="1615200" y="0"/>
            <a:ext cx="5913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Experimental results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2" name="Google Shape;742;p77"/>
          <p:cNvSpPr txBox="1"/>
          <p:nvPr/>
        </p:nvSpPr>
        <p:spPr>
          <a:xfrm>
            <a:off x="984000" y="495075"/>
            <a:ext cx="30288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Greek-BERT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43" name="Google Shape;743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0300"/>
            <a:ext cx="4654801" cy="436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4099" y="2050125"/>
            <a:ext cx="3924300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7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65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78"/>
          <p:cNvSpPr txBox="1">
            <a:spLocks noGrp="1"/>
          </p:cNvSpPr>
          <p:nvPr>
            <p:ph type="title" idx="4294967295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1" name="Google Shape;751;p78"/>
          <p:cNvSpPr txBox="1"/>
          <p:nvPr/>
        </p:nvSpPr>
        <p:spPr>
          <a:xfrm>
            <a:off x="150775" y="1291050"/>
            <a:ext cx="86814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40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Varsamopoulos, S., Bertels, K., &amp; Almudever, C. G. (2019). Comparing neural network-based decoders for the surface code. </a:t>
            </a:r>
            <a:r>
              <a:rPr lang="en-GB" i="1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IEEE Transactions on Computers, 69(2)</a:t>
            </a: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, 300-311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2" name="Google Shape;752;p78"/>
          <p:cNvSpPr txBox="1"/>
          <p:nvPr/>
        </p:nvSpPr>
        <p:spPr>
          <a:xfrm>
            <a:off x="150775" y="3219725"/>
            <a:ext cx="86814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400"/>
              </a:spcAft>
              <a:buNone/>
            </a:pPr>
            <a:r>
              <a:rPr lang="en-GB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Johnson, R., &amp; Zhang, T. (2017, July). Deep pyramid convolutional neural networks for text categorization. In </a:t>
            </a:r>
            <a:r>
              <a:rPr lang="en-GB" i="1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Proceedings of the 55th Annual Meeting of the Association for Computational Linguistics (Volume 1: Long Papers)</a:t>
            </a:r>
            <a:r>
              <a:rPr lang="en-GB">
                <a:solidFill>
                  <a:srgbClr val="3C7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(pp. 562-570)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3" name="Google Shape;753;p78"/>
          <p:cNvSpPr txBox="1"/>
          <p:nvPr/>
        </p:nvSpPr>
        <p:spPr>
          <a:xfrm>
            <a:off x="150775" y="1939050"/>
            <a:ext cx="86814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40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Bai, S., Kolter, J. Z., &amp; Koltun, V. (2018). An empirical evaluation of generic convolutional and recurrent networks for sequence modelling. </a:t>
            </a:r>
            <a:r>
              <a:rPr lang="en-GB" i="1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arXiv preprint arXiv:1803.01271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4" name="Google Shape;754;p78"/>
          <p:cNvSpPr txBox="1"/>
          <p:nvPr/>
        </p:nvSpPr>
        <p:spPr>
          <a:xfrm>
            <a:off x="150775" y="4115525"/>
            <a:ext cx="8681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S. Hochreiter and J. Schmidhuber. Long short-term memory. Neural Computations, 9(8): 1735–1780, 1997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5" name="Google Shape;755;p78"/>
          <p:cNvSpPr txBox="1"/>
          <p:nvPr/>
        </p:nvSpPr>
        <p:spPr>
          <a:xfrm>
            <a:off x="150775" y="647050"/>
            <a:ext cx="852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Koutsikakis, J., Chalkidis, I., Malakasiotis, P., &amp; Androutsopoulos, I. (2020, September). Greek-bert: The Greeks visiting Sesame Street. </a:t>
            </a:r>
            <a:r>
              <a:rPr lang="en-GB" i="1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In 11th Hellenic Conference on Artificial Intelligence</a:t>
            </a: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(pp. 110-117)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6" name="Google Shape;756;p78"/>
          <p:cNvSpPr txBox="1"/>
          <p:nvPr/>
        </p:nvSpPr>
        <p:spPr>
          <a:xfrm>
            <a:off x="150775" y="2571725"/>
            <a:ext cx="86814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40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Devlin, J., Chang, M. W., Lee, K., &amp; Toutanova, K. (2018). Bert: Pre-training of deep bidirectional transformers for language understanding. </a:t>
            </a:r>
            <a:r>
              <a:rPr lang="en-GB" i="1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arXiv preprint arXiv:1810.04805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7" name="Google Shape;757;p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66</a:t>
            </a:fld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79"/>
          <p:cNvSpPr txBox="1"/>
          <p:nvPr/>
        </p:nvSpPr>
        <p:spPr>
          <a:xfrm>
            <a:off x="193500" y="572700"/>
            <a:ext cx="87177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400"/>
              </a:spcAft>
              <a:buNone/>
            </a:pP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Szegedy, C., Vanhoucke, V., Ioffe, S., Shlens, J., &amp; Wojna, Z. (2016). Rethinking the inception architecture for computer vision. In </a:t>
            </a:r>
            <a:r>
              <a:rPr lang="en-GB" i="1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Proceedings of the IEEE conference on computer vision and pattern recognition</a:t>
            </a:r>
            <a:r>
              <a:rPr lang="en-GB">
                <a:solidFill>
                  <a:srgbClr val="3C78D8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(pp. 2818-2826)</a:t>
            </a:r>
            <a:endParaRPr>
              <a:solidFill>
                <a:srgbClr val="3C7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3" name="Google Shape;763;p79"/>
          <p:cNvSpPr txBox="1">
            <a:spLocks noGrp="1"/>
          </p:cNvSpPr>
          <p:nvPr>
            <p:ph type="title" idx="4294967295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4" name="Google Shape;764;p7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3497" y="1392400"/>
            <a:ext cx="1667650" cy="91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p79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44800" y="1392400"/>
            <a:ext cx="1667650" cy="91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6" name="Google Shape;766;p79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96100" y="1220700"/>
            <a:ext cx="2847975" cy="16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67" name="Google Shape;767;p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67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Topic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-550" y="859975"/>
            <a:ext cx="3249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Recommendation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449900" y="2368288"/>
            <a:ext cx="234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Evaluation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-537" y="4030325"/>
            <a:ext cx="3249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Times New Roman"/>
                <a:ea typeface="Times New Roman"/>
                <a:cs typeface="Times New Roman"/>
                <a:sym typeface="Times New Roman"/>
              </a:rPr>
              <a:t>Substitution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525" y="841525"/>
            <a:ext cx="6120001" cy="4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525" y="2456500"/>
            <a:ext cx="6120001" cy="4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538" y="4011875"/>
            <a:ext cx="6120001" cy="46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0" name="Google Shape;160;p19"/>
          <p:cNvCxnSpPr>
            <a:endCxn id="157" idx="2"/>
          </p:cNvCxnSpPr>
          <p:nvPr/>
        </p:nvCxnSpPr>
        <p:spPr>
          <a:xfrm rot="10800000">
            <a:off x="6084525" y="1309525"/>
            <a:ext cx="3600" cy="6615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1" name="Google Shape;161;p19"/>
          <p:cNvCxnSpPr/>
          <p:nvPr/>
        </p:nvCxnSpPr>
        <p:spPr>
          <a:xfrm rot="10800000">
            <a:off x="5515025" y="2924500"/>
            <a:ext cx="3600" cy="66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2" name="Google Shape;162;p19"/>
          <p:cNvSpPr txBox="1"/>
          <p:nvPr/>
        </p:nvSpPr>
        <p:spPr>
          <a:xfrm>
            <a:off x="6088125" y="1398763"/>
            <a:ext cx="76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Lawyer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3559225" y="3055138"/>
            <a:ext cx="76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Lawyer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4" name="Google Shape;164;p19"/>
          <p:cNvCxnSpPr/>
          <p:nvPr/>
        </p:nvCxnSpPr>
        <p:spPr>
          <a:xfrm rot="10800000">
            <a:off x="3555625" y="2924500"/>
            <a:ext cx="3600" cy="661500"/>
          </a:xfrm>
          <a:prstGeom prst="straightConnector1">
            <a:avLst/>
          </a:prstGeom>
          <a:noFill/>
          <a:ln w="9525" cap="flat" cmpd="sng">
            <a:solidFill>
              <a:srgbClr val="22222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5" name="Google Shape;165;p19"/>
          <p:cNvSpPr txBox="1"/>
          <p:nvPr/>
        </p:nvSpPr>
        <p:spPr>
          <a:xfrm>
            <a:off x="5515025" y="3055138"/>
            <a:ext cx="76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Model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6855825" y="1440163"/>
            <a:ext cx="76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Model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7" name="Google Shape;167;p19"/>
          <p:cNvCxnSpPr/>
          <p:nvPr/>
        </p:nvCxnSpPr>
        <p:spPr>
          <a:xfrm rot="10800000">
            <a:off x="6855825" y="1309525"/>
            <a:ext cx="3600" cy="66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8" name="Google Shape;168;p19"/>
          <p:cNvCxnSpPr/>
          <p:nvPr/>
        </p:nvCxnSpPr>
        <p:spPr>
          <a:xfrm rot="10800000">
            <a:off x="8202100" y="4395325"/>
            <a:ext cx="3600" cy="66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9" name="Google Shape;169;p19"/>
          <p:cNvSpPr txBox="1"/>
          <p:nvPr/>
        </p:nvSpPr>
        <p:spPr>
          <a:xfrm>
            <a:off x="7438000" y="4525963"/>
            <a:ext cx="767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Times New Roman"/>
                <a:ea typeface="Times New Roman"/>
                <a:cs typeface="Times New Roman"/>
                <a:sym typeface="Times New Roman"/>
              </a:rPr>
              <a:t>Model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"/>
          <p:cNvSpPr txBox="1"/>
          <p:nvPr/>
        </p:nvSpPr>
        <p:spPr>
          <a:xfrm>
            <a:off x="1615200" y="2271600"/>
            <a:ext cx="5913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/>
          <p:nvPr/>
        </p:nvSpPr>
        <p:spPr>
          <a:xfrm>
            <a:off x="1271850" y="0"/>
            <a:ext cx="66003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>
                <a:latin typeface="Times New Roman"/>
                <a:ea typeface="Times New Roman"/>
                <a:cs typeface="Times New Roman"/>
                <a:sym typeface="Times New Roman"/>
              </a:rPr>
              <a:t>Dataset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6888" y="600300"/>
            <a:ext cx="6150215" cy="165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9100" y="3297763"/>
            <a:ext cx="4667826" cy="752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1" title="Label frequencies in the pruned datase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255725"/>
            <a:ext cx="4519099" cy="293437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1781</Words>
  <Application>Microsoft Office PowerPoint</Application>
  <PresentationFormat>Προβολή στην οθόνη (16:9)</PresentationFormat>
  <Paragraphs>506</Paragraphs>
  <Slides>67</Slides>
  <Notes>67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67</vt:i4>
      </vt:variant>
    </vt:vector>
  </HeadingPairs>
  <TitlesOfParts>
    <vt:vector size="72" baseType="lpstr">
      <vt:lpstr>Arial</vt:lpstr>
      <vt:lpstr>Alfa Slab One</vt:lpstr>
      <vt:lpstr>Proxima Nova</vt:lpstr>
      <vt:lpstr>Times New Roman</vt:lpstr>
      <vt:lpstr>Gameday</vt:lpstr>
      <vt:lpstr>Παρουσίαση του PowerPoint</vt:lpstr>
      <vt:lpstr>Παρουσίαση του PowerPoint</vt:lpstr>
      <vt:lpstr>Topic</vt:lpstr>
      <vt:lpstr>Παρουσίαση του PowerPoint</vt:lpstr>
      <vt:lpstr>Παρουσίαση του PowerPoint</vt:lpstr>
      <vt:lpstr>Topic</vt:lpstr>
      <vt:lpstr>Topic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Methodology</vt:lpstr>
      <vt:lpstr>Methodology</vt:lpstr>
      <vt:lpstr>Methodology</vt:lpstr>
      <vt:lpstr>Methodology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References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GOP_STAFF2</dc:creator>
  <cp:lastModifiedBy>GOP_STAFF2</cp:lastModifiedBy>
  <cp:revision>2</cp:revision>
  <dcterms:modified xsi:type="dcterms:W3CDTF">2022-02-03T10:39:12Z</dcterms:modified>
</cp:coreProperties>
</file>